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glb" ContentType="model/gltf.binary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8" r:id="rId2"/>
    <p:sldId id="260" r:id="rId3"/>
    <p:sldId id="289" r:id="rId4"/>
    <p:sldId id="290" r:id="rId5"/>
    <p:sldId id="261" r:id="rId6"/>
    <p:sldId id="262" r:id="rId7"/>
    <p:sldId id="263" r:id="rId8"/>
    <p:sldId id="264" r:id="rId9"/>
    <p:sldId id="265" r:id="rId10"/>
    <p:sldId id="282" r:id="rId11"/>
    <p:sldId id="283" r:id="rId12"/>
    <p:sldId id="268" r:id="rId13"/>
    <p:sldId id="269" r:id="rId14"/>
    <p:sldId id="281" r:id="rId15"/>
    <p:sldId id="271" r:id="rId16"/>
    <p:sldId id="272" r:id="rId17"/>
    <p:sldId id="273" r:id="rId18"/>
    <p:sldId id="274" r:id="rId19"/>
    <p:sldId id="275" r:id="rId20"/>
    <p:sldId id="284" r:id="rId21"/>
    <p:sldId id="285" r:id="rId22"/>
    <p:sldId id="286" r:id="rId23"/>
    <p:sldId id="287" r:id="rId24"/>
    <p:sldId id="288" r:id="rId25"/>
    <p:sldId id="276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9F815A-408B-46F2-BA6B-AC8224A9B9A1}" v="607" dt="2020-04-17T19:49:45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4F757-C1B7-46E1-BE21-68D932640D5C}" type="doc">
      <dgm:prSet loTypeId="urn:microsoft.com/office/officeart/2005/8/layout/v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AA676E4-D7AE-45FB-ACA5-75FE5D17A85C}">
      <dgm:prSet/>
      <dgm:spPr/>
      <dgm:t>
        <a:bodyPr/>
        <a:lstStyle/>
        <a:p>
          <a:r>
            <a:rPr lang="en-IN" dirty="0"/>
            <a:t>Divide</a:t>
          </a:r>
          <a:endParaRPr lang="en-US" dirty="0"/>
        </a:p>
      </dgm:t>
    </dgm:pt>
    <dgm:pt modelId="{C86141F2-17CC-4200-B7BE-FFA40E7A3838}" type="parTrans" cxnId="{5CFECBAA-3390-45F3-B249-5D3CA767403E}">
      <dgm:prSet/>
      <dgm:spPr/>
      <dgm:t>
        <a:bodyPr/>
        <a:lstStyle/>
        <a:p>
          <a:endParaRPr lang="en-US"/>
        </a:p>
      </dgm:t>
    </dgm:pt>
    <dgm:pt modelId="{4A4AF35D-5899-4A0F-BED7-11A3F51BC8D6}" type="sibTrans" cxnId="{5CFECBAA-3390-45F3-B249-5D3CA767403E}">
      <dgm:prSet/>
      <dgm:spPr/>
      <dgm:t>
        <a:bodyPr/>
        <a:lstStyle/>
        <a:p>
          <a:endParaRPr lang="en-US"/>
        </a:p>
      </dgm:t>
    </dgm:pt>
    <dgm:pt modelId="{7AD05C48-AE7C-4548-A6A8-CAD37124E312}">
      <dgm:prSet/>
      <dgm:spPr/>
      <dgm:t>
        <a:bodyPr/>
        <a:lstStyle/>
        <a:p>
          <a:r>
            <a:rPr lang="en-IN" dirty="0"/>
            <a:t>Multiply</a:t>
          </a:r>
          <a:endParaRPr lang="en-US" dirty="0"/>
        </a:p>
      </dgm:t>
    </dgm:pt>
    <dgm:pt modelId="{CF9B0215-C3DD-445D-9A7A-E494BA2D1B49}" type="parTrans" cxnId="{7F99D82F-A2BF-4DF5-8A80-404F9B70798F}">
      <dgm:prSet/>
      <dgm:spPr/>
      <dgm:t>
        <a:bodyPr/>
        <a:lstStyle/>
        <a:p>
          <a:endParaRPr lang="en-US"/>
        </a:p>
      </dgm:t>
    </dgm:pt>
    <dgm:pt modelId="{A1A09D75-5D84-409A-9B7E-BD66723AFEF0}" type="sibTrans" cxnId="{7F99D82F-A2BF-4DF5-8A80-404F9B70798F}">
      <dgm:prSet/>
      <dgm:spPr/>
      <dgm:t>
        <a:bodyPr/>
        <a:lstStyle/>
        <a:p>
          <a:endParaRPr lang="en-US"/>
        </a:p>
      </dgm:t>
    </dgm:pt>
    <dgm:pt modelId="{855787F7-BF5D-4B1F-9461-BA0E58DC41DA}">
      <dgm:prSet/>
      <dgm:spPr/>
      <dgm:t>
        <a:bodyPr/>
        <a:lstStyle/>
        <a:p>
          <a:r>
            <a:rPr lang="en-IN" dirty="0"/>
            <a:t>Subtract</a:t>
          </a:r>
          <a:endParaRPr lang="en-US" dirty="0"/>
        </a:p>
      </dgm:t>
    </dgm:pt>
    <dgm:pt modelId="{915B8704-4844-4870-A931-2C94DE01F5A4}" type="parTrans" cxnId="{24CA4E69-1934-484A-A895-2FE054C6F1C0}">
      <dgm:prSet/>
      <dgm:spPr/>
      <dgm:t>
        <a:bodyPr/>
        <a:lstStyle/>
        <a:p>
          <a:endParaRPr lang="en-US"/>
        </a:p>
      </dgm:t>
    </dgm:pt>
    <dgm:pt modelId="{E25A6F2A-5BC0-4D8D-824F-97F4F1755D99}" type="sibTrans" cxnId="{24CA4E69-1934-484A-A895-2FE054C6F1C0}">
      <dgm:prSet/>
      <dgm:spPr/>
      <dgm:t>
        <a:bodyPr/>
        <a:lstStyle/>
        <a:p>
          <a:endParaRPr lang="en-US"/>
        </a:p>
      </dgm:t>
    </dgm:pt>
    <dgm:pt modelId="{AE08C2C8-A9A6-404E-958F-44F3E5CEB4FE}">
      <dgm:prSet/>
      <dgm:spPr/>
      <dgm:t>
        <a:bodyPr/>
        <a:lstStyle/>
        <a:p>
          <a:r>
            <a:rPr lang="en-IN" dirty="0"/>
            <a:t>Bring down</a:t>
          </a:r>
          <a:endParaRPr lang="en-US" dirty="0"/>
        </a:p>
      </dgm:t>
    </dgm:pt>
    <dgm:pt modelId="{6643F5FF-710D-4625-8505-D5DE30A0CA70}" type="parTrans" cxnId="{4B682874-10B6-4901-AC1E-9841DE2AFDF2}">
      <dgm:prSet/>
      <dgm:spPr/>
      <dgm:t>
        <a:bodyPr/>
        <a:lstStyle/>
        <a:p>
          <a:endParaRPr lang="en-US"/>
        </a:p>
      </dgm:t>
    </dgm:pt>
    <dgm:pt modelId="{870CF034-4A43-4F63-9B85-4EC3D2482E21}" type="sibTrans" cxnId="{4B682874-10B6-4901-AC1E-9841DE2AFDF2}">
      <dgm:prSet/>
      <dgm:spPr/>
      <dgm:t>
        <a:bodyPr/>
        <a:lstStyle/>
        <a:p>
          <a:endParaRPr lang="en-US"/>
        </a:p>
      </dgm:t>
    </dgm:pt>
    <dgm:pt modelId="{C3D01F1C-0D38-4FA3-B584-0B5D6E2C4C6F}" type="pres">
      <dgm:prSet presAssocID="{8624F757-C1B7-46E1-BE21-68D932640D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418C4C-C372-4347-80A6-A563482A09CA}" type="pres">
      <dgm:prSet presAssocID="{8624F757-C1B7-46E1-BE21-68D932640D5C}" presName="dummyMaxCanvas" presStyleCnt="0">
        <dgm:presLayoutVars/>
      </dgm:prSet>
      <dgm:spPr/>
    </dgm:pt>
    <dgm:pt modelId="{D7A4D123-28CB-4A26-AFA8-EBF289E243F8}" type="pres">
      <dgm:prSet presAssocID="{8624F757-C1B7-46E1-BE21-68D932640D5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76856-6C87-4B89-B4D2-E7A62573BF13}" type="pres">
      <dgm:prSet presAssocID="{8624F757-C1B7-46E1-BE21-68D932640D5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2BE48-AEA6-477D-A9A3-2B0D758308C1}" type="pres">
      <dgm:prSet presAssocID="{8624F757-C1B7-46E1-BE21-68D932640D5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D1787-C80F-4249-A025-FCA9AF150578}" type="pres">
      <dgm:prSet presAssocID="{8624F757-C1B7-46E1-BE21-68D932640D5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607C5-D137-4A1A-85F5-51FF7843C072}" type="pres">
      <dgm:prSet presAssocID="{8624F757-C1B7-46E1-BE21-68D932640D5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4DADC-AFBA-478E-91CA-61F7A2F823AB}" type="pres">
      <dgm:prSet presAssocID="{8624F757-C1B7-46E1-BE21-68D932640D5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52EFA-FD47-4F2D-AFC3-F7A4E53188BE}" type="pres">
      <dgm:prSet presAssocID="{8624F757-C1B7-46E1-BE21-68D932640D5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620EC-9BB2-4F9D-A1DA-6A7C2A11A1BA}" type="pres">
      <dgm:prSet presAssocID="{8624F757-C1B7-46E1-BE21-68D932640D5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5B44B-94F7-49B3-A63B-638DA2A33CDF}" type="pres">
      <dgm:prSet presAssocID="{8624F757-C1B7-46E1-BE21-68D932640D5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1DF54-B830-42CF-A3D6-0AA12279E458}" type="pres">
      <dgm:prSet presAssocID="{8624F757-C1B7-46E1-BE21-68D932640D5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B7578-702D-4C23-AB9B-7B3C4EF78E06}" type="pres">
      <dgm:prSet presAssocID="{8624F757-C1B7-46E1-BE21-68D932640D5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FECBAA-3390-45F3-B249-5D3CA767403E}" srcId="{8624F757-C1B7-46E1-BE21-68D932640D5C}" destId="{3AA676E4-D7AE-45FB-ACA5-75FE5D17A85C}" srcOrd="0" destOrd="0" parTransId="{C86141F2-17CC-4200-B7BE-FFA40E7A3838}" sibTransId="{4A4AF35D-5899-4A0F-BED7-11A3F51BC8D6}"/>
    <dgm:cxn modelId="{CD4E3C08-97F7-44DA-97E9-A797737404DE}" type="presOf" srcId="{7AD05C48-AE7C-4548-A6A8-CAD37124E312}" destId="{0B25B44B-94F7-49B3-A63B-638DA2A33CDF}" srcOrd="1" destOrd="0" presId="urn:microsoft.com/office/officeart/2005/8/layout/vProcess5"/>
    <dgm:cxn modelId="{CC7D9602-35B0-4FCE-B9E4-2248290A3623}" type="presOf" srcId="{855787F7-BF5D-4B1F-9461-BA0E58DC41DA}" destId="{13E1DF54-B830-42CF-A3D6-0AA12279E458}" srcOrd="1" destOrd="0" presId="urn:microsoft.com/office/officeart/2005/8/layout/vProcess5"/>
    <dgm:cxn modelId="{0CEE8C4A-40B7-48BB-A602-644D9B93811D}" type="presOf" srcId="{A1A09D75-5D84-409A-9B7E-BD66723AFEF0}" destId="{DFC4DADC-AFBA-478E-91CA-61F7A2F823AB}" srcOrd="0" destOrd="0" presId="urn:microsoft.com/office/officeart/2005/8/layout/vProcess5"/>
    <dgm:cxn modelId="{B0C7E1AD-1D7C-4238-9CB4-7687491142D1}" type="presOf" srcId="{3AA676E4-D7AE-45FB-ACA5-75FE5D17A85C}" destId="{D7A4D123-28CB-4A26-AFA8-EBF289E243F8}" srcOrd="0" destOrd="0" presId="urn:microsoft.com/office/officeart/2005/8/layout/vProcess5"/>
    <dgm:cxn modelId="{FFE83C82-5E02-44E1-A3B5-971BB34EBBD6}" type="presOf" srcId="{8624F757-C1B7-46E1-BE21-68D932640D5C}" destId="{C3D01F1C-0D38-4FA3-B584-0B5D6E2C4C6F}" srcOrd="0" destOrd="0" presId="urn:microsoft.com/office/officeart/2005/8/layout/vProcess5"/>
    <dgm:cxn modelId="{B639D531-7A9A-41D8-AC61-4C8958685817}" type="presOf" srcId="{3AA676E4-D7AE-45FB-ACA5-75FE5D17A85C}" destId="{505620EC-9BB2-4F9D-A1DA-6A7C2A11A1BA}" srcOrd="1" destOrd="0" presId="urn:microsoft.com/office/officeart/2005/8/layout/vProcess5"/>
    <dgm:cxn modelId="{B6A201F2-A386-4E8B-B587-2A9908001F4E}" type="presOf" srcId="{7AD05C48-AE7C-4548-A6A8-CAD37124E312}" destId="{20276856-6C87-4B89-B4D2-E7A62573BF13}" srcOrd="0" destOrd="0" presId="urn:microsoft.com/office/officeart/2005/8/layout/vProcess5"/>
    <dgm:cxn modelId="{24CA4E69-1934-484A-A895-2FE054C6F1C0}" srcId="{8624F757-C1B7-46E1-BE21-68D932640D5C}" destId="{855787F7-BF5D-4B1F-9461-BA0E58DC41DA}" srcOrd="2" destOrd="0" parTransId="{915B8704-4844-4870-A931-2C94DE01F5A4}" sibTransId="{E25A6F2A-5BC0-4D8D-824F-97F4F1755D99}"/>
    <dgm:cxn modelId="{1BF92BA3-C51F-4D96-8194-7CCD25C8953A}" type="presOf" srcId="{AE08C2C8-A9A6-404E-958F-44F3E5CEB4FE}" destId="{741D1787-C80F-4249-A025-FCA9AF150578}" srcOrd="0" destOrd="0" presId="urn:microsoft.com/office/officeart/2005/8/layout/vProcess5"/>
    <dgm:cxn modelId="{29DB8787-7CBC-440E-AD82-C0A4B7C97222}" type="presOf" srcId="{855787F7-BF5D-4B1F-9461-BA0E58DC41DA}" destId="{9FC2BE48-AEA6-477D-A9A3-2B0D758308C1}" srcOrd="0" destOrd="0" presId="urn:microsoft.com/office/officeart/2005/8/layout/vProcess5"/>
    <dgm:cxn modelId="{4B682874-10B6-4901-AC1E-9841DE2AFDF2}" srcId="{8624F757-C1B7-46E1-BE21-68D932640D5C}" destId="{AE08C2C8-A9A6-404E-958F-44F3E5CEB4FE}" srcOrd="3" destOrd="0" parTransId="{6643F5FF-710D-4625-8505-D5DE30A0CA70}" sibTransId="{870CF034-4A43-4F63-9B85-4EC3D2482E21}"/>
    <dgm:cxn modelId="{3E605CC3-0639-420C-A0EC-FE44B1E684B2}" type="presOf" srcId="{AE08C2C8-A9A6-404E-958F-44F3E5CEB4FE}" destId="{729B7578-702D-4C23-AB9B-7B3C4EF78E06}" srcOrd="1" destOrd="0" presId="urn:microsoft.com/office/officeart/2005/8/layout/vProcess5"/>
    <dgm:cxn modelId="{7F99D82F-A2BF-4DF5-8A80-404F9B70798F}" srcId="{8624F757-C1B7-46E1-BE21-68D932640D5C}" destId="{7AD05C48-AE7C-4548-A6A8-CAD37124E312}" srcOrd="1" destOrd="0" parTransId="{CF9B0215-C3DD-445D-9A7A-E494BA2D1B49}" sibTransId="{A1A09D75-5D84-409A-9B7E-BD66723AFEF0}"/>
    <dgm:cxn modelId="{8405F52F-789F-4FA6-9118-47B2A7237C6E}" type="presOf" srcId="{4A4AF35D-5899-4A0F-BED7-11A3F51BC8D6}" destId="{B54607C5-D137-4A1A-85F5-51FF7843C072}" srcOrd="0" destOrd="0" presId="urn:microsoft.com/office/officeart/2005/8/layout/vProcess5"/>
    <dgm:cxn modelId="{7662D029-5A28-419A-9F43-C286526555A0}" type="presOf" srcId="{E25A6F2A-5BC0-4D8D-824F-97F4F1755D99}" destId="{A3252EFA-FD47-4F2D-AFC3-F7A4E53188BE}" srcOrd="0" destOrd="0" presId="urn:microsoft.com/office/officeart/2005/8/layout/vProcess5"/>
    <dgm:cxn modelId="{5359ADCE-7472-4BB2-9887-B2704C57923E}" type="presParOf" srcId="{C3D01F1C-0D38-4FA3-B584-0B5D6E2C4C6F}" destId="{64418C4C-C372-4347-80A6-A563482A09CA}" srcOrd="0" destOrd="0" presId="urn:microsoft.com/office/officeart/2005/8/layout/vProcess5"/>
    <dgm:cxn modelId="{FA794C38-99B0-4408-81D5-764E9ABBCF34}" type="presParOf" srcId="{C3D01F1C-0D38-4FA3-B584-0B5D6E2C4C6F}" destId="{D7A4D123-28CB-4A26-AFA8-EBF289E243F8}" srcOrd="1" destOrd="0" presId="urn:microsoft.com/office/officeart/2005/8/layout/vProcess5"/>
    <dgm:cxn modelId="{9FECAE8C-C465-49D0-8EF9-63FC089E4E5E}" type="presParOf" srcId="{C3D01F1C-0D38-4FA3-B584-0B5D6E2C4C6F}" destId="{20276856-6C87-4B89-B4D2-E7A62573BF13}" srcOrd="2" destOrd="0" presId="urn:microsoft.com/office/officeart/2005/8/layout/vProcess5"/>
    <dgm:cxn modelId="{A98B453A-CE0D-486B-9699-63DA2DAB2652}" type="presParOf" srcId="{C3D01F1C-0D38-4FA3-B584-0B5D6E2C4C6F}" destId="{9FC2BE48-AEA6-477D-A9A3-2B0D758308C1}" srcOrd="3" destOrd="0" presId="urn:microsoft.com/office/officeart/2005/8/layout/vProcess5"/>
    <dgm:cxn modelId="{9AD70276-2B41-4122-96D8-1A80533490CE}" type="presParOf" srcId="{C3D01F1C-0D38-4FA3-B584-0B5D6E2C4C6F}" destId="{741D1787-C80F-4249-A025-FCA9AF150578}" srcOrd="4" destOrd="0" presId="urn:microsoft.com/office/officeart/2005/8/layout/vProcess5"/>
    <dgm:cxn modelId="{548A979D-6F76-440D-AC45-2BDFFD289D43}" type="presParOf" srcId="{C3D01F1C-0D38-4FA3-B584-0B5D6E2C4C6F}" destId="{B54607C5-D137-4A1A-85F5-51FF7843C072}" srcOrd="5" destOrd="0" presId="urn:microsoft.com/office/officeart/2005/8/layout/vProcess5"/>
    <dgm:cxn modelId="{DC91331B-1747-43EA-ADCB-AD497ABD061F}" type="presParOf" srcId="{C3D01F1C-0D38-4FA3-B584-0B5D6E2C4C6F}" destId="{DFC4DADC-AFBA-478E-91CA-61F7A2F823AB}" srcOrd="6" destOrd="0" presId="urn:microsoft.com/office/officeart/2005/8/layout/vProcess5"/>
    <dgm:cxn modelId="{2DC80791-45BF-4C43-B2D3-00F2AD1D8878}" type="presParOf" srcId="{C3D01F1C-0D38-4FA3-B584-0B5D6E2C4C6F}" destId="{A3252EFA-FD47-4F2D-AFC3-F7A4E53188BE}" srcOrd="7" destOrd="0" presId="urn:microsoft.com/office/officeart/2005/8/layout/vProcess5"/>
    <dgm:cxn modelId="{05E5D68F-B75C-470C-BA21-E222D793A507}" type="presParOf" srcId="{C3D01F1C-0D38-4FA3-B584-0B5D6E2C4C6F}" destId="{505620EC-9BB2-4F9D-A1DA-6A7C2A11A1BA}" srcOrd="8" destOrd="0" presId="urn:microsoft.com/office/officeart/2005/8/layout/vProcess5"/>
    <dgm:cxn modelId="{57194BB5-C49F-4777-83EA-05DA254B4B8A}" type="presParOf" srcId="{C3D01F1C-0D38-4FA3-B584-0B5D6E2C4C6F}" destId="{0B25B44B-94F7-49B3-A63B-638DA2A33CDF}" srcOrd="9" destOrd="0" presId="urn:microsoft.com/office/officeart/2005/8/layout/vProcess5"/>
    <dgm:cxn modelId="{BBADC5B3-4440-40D4-A7A3-4D2148B867EE}" type="presParOf" srcId="{C3D01F1C-0D38-4FA3-B584-0B5D6E2C4C6F}" destId="{13E1DF54-B830-42CF-A3D6-0AA12279E458}" srcOrd="10" destOrd="0" presId="urn:microsoft.com/office/officeart/2005/8/layout/vProcess5"/>
    <dgm:cxn modelId="{A10B9177-869A-405D-BE08-8E54E2E66C58}" type="presParOf" srcId="{C3D01F1C-0D38-4FA3-B584-0B5D6E2C4C6F}" destId="{729B7578-702D-4C23-AB9B-7B3C4EF78E0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C7FED-E4AE-446B-9329-C92E5A41BD19}" type="doc">
      <dgm:prSet loTypeId="urn:microsoft.com/office/officeart/2018/layout/CircleProcess" loCatId="simpleprocesssa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6FE395B-4FAB-40AE-B3D0-B50A497F50BC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IN" sz="6000" b="0" i="0" dirty="0">
              <a:solidFill>
                <a:schemeClr val="bg1"/>
              </a:solidFill>
              <a:latin typeface="Gill Sans MT Condensed" panose="020B0506020104020203" pitchFamily="34" charset="0"/>
            </a:rPr>
            <a:t>Hope you enjoyed</a:t>
          </a:r>
          <a:endParaRPr lang="en-US" sz="6000" dirty="0">
            <a:solidFill>
              <a:schemeClr val="bg1"/>
            </a:solidFill>
            <a:latin typeface="Gill Sans MT Condensed" panose="020B0506020104020203" pitchFamily="34" charset="0"/>
          </a:endParaRPr>
        </a:p>
      </dgm:t>
    </dgm:pt>
    <dgm:pt modelId="{D902254A-2516-47BD-9A40-FD1C1D84DF23}" type="parTrans" cxnId="{992DA98A-5522-4AEE-9D5E-888901910620}">
      <dgm:prSet/>
      <dgm:spPr/>
      <dgm:t>
        <a:bodyPr/>
        <a:lstStyle/>
        <a:p>
          <a:endParaRPr lang="en-US"/>
        </a:p>
      </dgm:t>
    </dgm:pt>
    <dgm:pt modelId="{B3C460D5-6D27-45B3-8931-5DC1C522544A}" type="sibTrans" cxnId="{992DA98A-5522-4AEE-9D5E-888901910620}">
      <dgm:prSet/>
      <dgm:spPr/>
      <dgm:t>
        <a:bodyPr/>
        <a:lstStyle/>
        <a:p>
          <a:endParaRPr lang="en-US"/>
        </a:p>
      </dgm:t>
    </dgm:pt>
    <dgm:pt modelId="{A6EFD0C4-E4EB-4CF2-9F82-129BF3B8D1EF}" type="pres">
      <dgm:prSet presAssocID="{903C7FED-E4AE-446B-9329-C92E5A41BD1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487B250-233D-4D0E-A846-84E4E3B375F7}" type="pres">
      <dgm:prSet presAssocID="{D6FE395B-4FAB-40AE-B3D0-B50A497F50BC}" presName="Accent1" presStyleCnt="0"/>
      <dgm:spPr/>
    </dgm:pt>
    <dgm:pt modelId="{5B35DDB7-6BD6-40B2-AD89-84EF7E968908}" type="pres">
      <dgm:prSet presAssocID="{D6FE395B-4FAB-40AE-B3D0-B50A497F50BC}" presName="Accent" presStyleLbl="node1" presStyleIdx="0" presStyleCnt="2"/>
      <dgm:spPr/>
    </dgm:pt>
    <dgm:pt modelId="{9526AD45-D61F-463D-B5E3-E2533D104FC8}" type="pres">
      <dgm:prSet presAssocID="{D6FE395B-4FAB-40AE-B3D0-B50A497F50BC}" presName="ParentBackground1" presStyleCnt="0"/>
      <dgm:spPr/>
    </dgm:pt>
    <dgm:pt modelId="{8EE97BD7-6DF2-4F3F-A29B-9AE8B7EDC1C7}" type="pres">
      <dgm:prSet presAssocID="{D6FE395B-4FAB-40AE-B3D0-B50A497F50BC}" presName="ParentBackground" presStyleLbl="node1" presStyleIdx="1" presStyleCnt="2" custLinFactNeighborY="-1606"/>
      <dgm:spPr/>
      <dgm:t>
        <a:bodyPr/>
        <a:lstStyle/>
        <a:p>
          <a:endParaRPr lang="en-US"/>
        </a:p>
      </dgm:t>
    </dgm:pt>
    <dgm:pt modelId="{230AB655-5767-4633-9A4C-6BD46E4CD27D}" type="pres">
      <dgm:prSet presAssocID="{D6FE395B-4FAB-40AE-B3D0-B50A497F50BC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2DA98A-5522-4AEE-9D5E-888901910620}" srcId="{903C7FED-E4AE-446B-9329-C92E5A41BD19}" destId="{D6FE395B-4FAB-40AE-B3D0-B50A497F50BC}" srcOrd="0" destOrd="0" parTransId="{D902254A-2516-47BD-9A40-FD1C1D84DF23}" sibTransId="{B3C460D5-6D27-45B3-8931-5DC1C522544A}"/>
    <dgm:cxn modelId="{71471FE7-C9B8-4545-9AC5-524BF79E5636}" type="presOf" srcId="{903C7FED-E4AE-446B-9329-C92E5A41BD19}" destId="{A6EFD0C4-E4EB-4CF2-9F82-129BF3B8D1EF}" srcOrd="0" destOrd="0" presId="urn:microsoft.com/office/officeart/2018/layout/CircleProcess"/>
    <dgm:cxn modelId="{93F8412E-750A-409F-90DD-5B8019F4F22C}" type="presOf" srcId="{D6FE395B-4FAB-40AE-B3D0-B50A497F50BC}" destId="{8EE97BD7-6DF2-4F3F-A29B-9AE8B7EDC1C7}" srcOrd="0" destOrd="0" presId="urn:microsoft.com/office/officeart/2018/layout/CircleProcess"/>
    <dgm:cxn modelId="{C84F3262-5C1E-4C1E-804B-963A7AD7AA3C}" type="presOf" srcId="{D6FE395B-4FAB-40AE-B3D0-B50A497F50BC}" destId="{230AB655-5767-4633-9A4C-6BD46E4CD27D}" srcOrd="1" destOrd="0" presId="urn:microsoft.com/office/officeart/2018/layout/CircleProcess"/>
    <dgm:cxn modelId="{5B9CD7EA-3B83-4F79-8DD8-867310A1758D}" type="presParOf" srcId="{A6EFD0C4-E4EB-4CF2-9F82-129BF3B8D1EF}" destId="{1487B250-233D-4D0E-A846-84E4E3B375F7}" srcOrd="0" destOrd="0" presId="urn:microsoft.com/office/officeart/2018/layout/CircleProcess"/>
    <dgm:cxn modelId="{DACDAEC3-12D8-4F74-A470-5EB8D346AD55}" type="presParOf" srcId="{1487B250-233D-4D0E-A846-84E4E3B375F7}" destId="{5B35DDB7-6BD6-40B2-AD89-84EF7E968908}" srcOrd="0" destOrd="0" presId="urn:microsoft.com/office/officeart/2018/layout/CircleProcess"/>
    <dgm:cxn modelId="{0F390E6A-058B-4B44-B983-BAC35D80AC2B}" type="presParOf" srcId="{A6EFD0C4-E4EB-4CF2-9F82-129BF3B8D1EF}" destId="{9526AD45-D61F-463D-B5E3-E2533D104FC8}" srcOrd="1" destOrd="0" presId="urn:microsoft.com/office/officeart/2018/layout/CircleProcess"/>
    <dgm:cxn modelId="{BE09572A-F2ED-4377-A45D-40E2D65E4AC2}" type="presParOf" srcId="{9526AD45-D61F-463D-B5E3-E2533D104FC8}" destId="{8EE97BD7-6DF2-4F3F-A29B-9AE8B7EDC1C7}" srcOrd="0" destOrd="0" presId="urn:microsoft.com/office/officeart/2018/layout/CircleProcess"/>
    <dgm:cxn modelId="{BD84794D-5870-47E9-BA88-58A3C9C2C351}" type="presParOf" srcId="{A6EFD0C4-E4EB-4CF2-9F82-129BF3B8D1EF}" destId="{230AB655-5767-4633-9A4C-6BD46E4CD27D}" srcOrd="2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35DDB7-6BD6-40B2-AD89-84EF7E968908}">
      <dsp:nvSpPr>
        <dsp:cNvPr id="0" name=""/>
        <dsp:cNvSpPr/>
      </dsp:nvSpPr>
      <dsp:spPr>
        <a:xfrm>
          <a:off x="1348035" y="951160"/>
          <a:ext cx="3357066" cy="33570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E97BD7-6DF2-4F3F-A29B-9AE8B7EDC1C7}">
      <dsp:nvSpPr>
        <dsp:cNvPr id="0" name=""/>
        <dsp:cNvSpPr/>
      </dsp:nvSpPr>
      <dsp:spPr>
        <a:xfrm>
          <a:off x="1459825" y="1012868"/>
          <a:ext cx="3133150" cy="3133016"/>
        </a:xfrm>
        <a:prstGeom prst="ellipse">
          <a:avLst/>
        </a:prstGeom>
        <a:solidFill>
          <a:schemeClr val="tx2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000" b="0" i="0" kern="1200" dirty="0">
              <a:solidFill>
                <a:schemeClr val="bg1"/>
              </a:solidFill>
              <a:latin typeface="Gill Sans MT Condensed" panose="020B0506020104020203" pitchFamily="34" charset="0"/>
            </a:rPr>
            <a:t>Hope you enjoyed</a:t>
          </a:r>
          <a:endParaRPr lang="en-US" sz="6000" kern="1200" dirty="0">
            <a:solidFill>
              <a:schemeClr val="bg1"/>
            </a:solidFill>
            <a:latin typeface="Gill Sans MT Condensed" panose="020B0506020104020203" pitchFamily="34" charset="0"/>
          </a:endParaRPr>
        </a:p>
      </dsp:txBody>
      <dsp:txXfrm>
        <a:off x="1907658" y="1460442"/>
        <a:ext cx="2238156" cy="2237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 cstate="print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="" xmlns:p14="http://schemas.microsoft.com/office/powerpoint/2010/main" val="2937574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 cstate="print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 cstate="print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082151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 cstate="print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87063363"/>
      </p:ext>
    </p:extLst>
  </p:cSld>
  <p:clrMapOvr>
    <a:masterClrMapping/>
  </p:clrMapOvr>
  <p:transition>
    <p:fade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48C5-A87C-48E7-88C3-9138A20085BA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080820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48C5-A87C-48E7-88C3-9138A20085BA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323830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48C5-A87C-48E7-88C3-9138A20085BA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087301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48C5-A87C-48E7-88C3-9138A20085BA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2503304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53556229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1963045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48C5-A87C-48E7-88C3-9138A20085BA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6688785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48C5-A87C-48E7-88C3-9138A20085BA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825640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48C5-A87C-48E7-88C3-9138A20085BA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2061062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48C5-A87C-48E7-88C3-9138A20085BA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print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print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41557693"/>
      </p:ext>
    </p:extLst>
  </p:cSld>
  <p:clrMapOvr>
    <a:masterClrMapping/>
  </p:clrMapOvr>
  <p:transition>
    <p:fade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7133387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48C5-A87C-48E7-88C3-9138A20085BA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6237110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48C5-A87C-48E7-88C3-9138A20085BA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05727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00821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1965142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1713237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9" name="Graphic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4206945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 cstate="print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5939718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3A948C5-A87C-48E7-88C3-9138A20085BA}" type="datetimeFigureOut">
              <a:rPr lang="en-IN" smtClean="0"/>
              <a:pPr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ECECC2A0-8719-4BAE-A80D-0ED9AF3C54A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6790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VID-20200418-WA0004.mp4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9534F6-731C-4BF3-8F67-442ACDCF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odoni MT Black" panose="02070A03080606020203" pitchFamily="18" charset="0"/>
              </a:rPr>
              <a:t>CLASS -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E3390A-5AD7-4279-9165-E5BE826F6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3021496"/>
            <a:ext cx="5820879" cy="11661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IN" sz="7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SUBJECT – MATHEMATICS</a:t>
            </a:r>
          </a:p>
          <a:p>
            <a:pPr marL="0" indent="0" algn="ctr">
              <a:buNone/>
            </a:pPr>
            <a:r>
              <a:rPr lang="en-IN" sz="9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TOPIC – DIVISION</a:t>
            </a:r>
          </a:p>
          <a:p>
            <a:endParaRPr lang="en-IN" sz="9800" dirty="0">
              <a:solidFill>
                <a:schemeClr val="accent6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" name="Content Placeholder 3" descr="Division sign">
                <a:extLst>
                  <a:ext uri="{FF2B5EF4-FFF2-40B4-BE49-F238E27FC236}">
                    <a16:creationId xmlns:a16="http://schemas.microsoft.com/office/drawing/2014/main" id="{DAE34002-7140-41A4-B645-1BA5019761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8434230"/>
                  </p:ext>
                </p:extLst>
              </p:nvPr>
            </p:nvGraphicFramePr>
            <p:xfrm>
              <a:off x="8078207" y="2094419"/>
              <a:ext cx="2152472" cy="266916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52472" cy="2669162"/>
                    </a:xfrm>
                    <a:prstGeom prst="rect">
                      <a:avLst/>
                    </a:prstGeom>
                  </am3d:spPr>
                  <am3d:camera>
                    <am3d:pos x="0" y="0" z="605515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78327" d="1000000"/>
                    <am3d:preTrans dx="-1215" dy="-1901564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6272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3" descr="Division sign">
                <a:extLst>
                  <a:ext uri="{FF2B5EF4-FFF2-40B4-BE49-F238E27FC236}">
                    <a16:creationId xmlns="" xmlns:a16="http://schemas.microsoft.com/office/drawing/2014/main" id="{DAE34002-7140-41A4-B645-1BA5019761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078207" y="2094419"/>
                <a:ext cx="2152472" cy="26691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1063344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992395E4-1F75-40B3-A496-6231EC2E9FB3}"/>
              </a:ext>
            </a:extLst>
          </p:cNvPr>
          <p:cNvSpPr txBox="1">
            <a:spLocks/>
          </p:cNvSpPr>
          <p:nvPr/>
        </p:nvSpPr>
        <p:spPr>
          <a:xfrm rot="21180000">
            <a:off x="90017" y="365284"/>
            <a:ext cx="4588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 smtClean="0">
                <a:latin typeface="Bodoni MT Black" panose="02070A03080606020203" pitchFamily="18" charset="0"/>
              </a:rPr>
              <a:t>TERMINOLOGIES</a:t>
            </a:r>
            <a:endParaRPr lang="en-IN" sz="2400" dirty="0">
              <a:latin typeface="Bodoni MT Black" panose="02070A03080606020203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75972" y="1781503"/>
            <a:ext cx="9954028" cy="4272456"/>
          </a:xfrm>
        </p:spPr>
        <p:txBody>
          <a:bodyPr>
            <a:normAutofit fontScale="77500" lnSpcReduction="20000"/>
          </a:bodyPr>
          <a:lstStyle/>
          <a:p>
            <a:r>
              <a:rPr lang="en-IN" sz="6300" b="1" dirty="0" smtClean="0">
                <a:solidFill>
                  <a:schemeClr val="tx1"/>
                </a:solidFill>
              </a:rPr>
              <a:t>Dividend</a:t>
            </a:r>
            <a:r>
              <a:rPr lang="en-IN" b="1" dirty="0" smtClean="0"/>
              <a:t>: The amount that you want to  divide is called dividend.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Divisor</a:t>
            </a:r>
            <a:r>
              <a:rPr lang="en-IN" b="1" dirty="0" smtClean="0"/>
              <a:t>: The divisor is the   number that the dividend will be divided by </a:t>
            </a:r>
          </a:p>
          <a:p>
            <a:pPr marL="137160"/>
            <a:r>
              <a:rPr lang="en-IN" b="1" dirty="0" smtClean="0"/>
              <a:t>	      Example: 18 ÷ 3 </a:t>
            </a:r>
          </a:p>
          <a:p>
            <a:pPr marL="137160"/>
            <a:r>
              <a:rPr lang="en-IN" b="1" dirty="0" smtClean="0"/>
              <a:t>	      Here 18 is called dividend and 3 is called     divisor.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841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4441" y="1623848"/>
            <a:ext cx="9922497" cy="4461642"/>
          </a:xfrm>
        </p:spPr>
        <p:txBody>
          <a:bodyPr>
            <a:normAutofit fontScale="47500" lnSpcReduction="20000"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Quotient:</a:t>
            </a:r>
            <a:r>
              <a:rPr lang="en-IN" dirty="0" smtClean="0"/>
              <a:t> The answer  after divide one number by another.</a:t>
            </a:r>
          </a:p>
          <a:p>
            <a:r>
              <a:rPr lang="en-IN" dirty="0" smtClean="0"/>
              <a:t> 18 ÷ 3 = 6</a:t>
            </a:r>
          </a:p>
          <a:p>
            <a:r>
              <a:rPr lang="en-IN" dirty="0" smtClean="0"/>
              <a:t>Here the quotient is 6.</a:t>
            </a:r>
          </a:p>
          <a:p>
            <a:r>
              <a:rPr lang="en-IN" dirty="0" smtClean="0">
                <a:solidFill>
                  <a:srgbClr val="C00000"/>
                </a:solidFill>
              </a:rPr>
              <a:t>Remainder</a:t>
            </a:r>
            <a:r>
              <a:rPr lang="en-IN" dirty="0" smtClean="0"/>
              <a:t>: Sometimes we cannot divide  the number completely and hence some thing left over.</a:t>
            </a:r>
          </a:p>
          <a:p>
            <a:r>
              <a:rPr lang="en-IN" dirty="0" smtClean="0"/>
              <a:t>Example: There are  7 bread piece to share among 3 pups. But 7 cannot be divided equally among 3 pups. So each will get 2 bread and 1 will be left over. </a:t>
            </a:r>
          </a:p>
          <a:p>
            <a:r>
              <a:rPr lang="en-IN" dirty="0" smtClean="0"/>
              <a:t>The left over 1 is called remainder. 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Remember the remainder is always less than the divisor.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RD GRADE MATH - BASIC MULTIPLICATION &amp; DIVISION VOCABULARY — Steemit">
            <a:extLst>
              <a:ext uri="{FF2B5EF4-FFF2-40B4-BE49-F238E27FC236}">
                <a16:creationId xmlns="" xmlns:a16="http://schemas.microsoft.com/office/drawing/2014/main" id="{57719444-C4A1-4BAB-8840-F69372C2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215" y="1799207"/>
            <a:ext cx="6141356" cy="3259585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796E59-5CD3-4798-9D26-F1BE4C7DA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6" y="1799207"/>
            <a:ext cx="4357099" cy="27428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D308E100-CAE8-4CF9-8D98-656CF15BD6F4}"/>
              </a:ext>
            </a:extLst>
          </p:cNvPr>
          <p:cNvSpPr txBox="1">
            <a:spLocks/>
          </p:cNvSpPr>
          <p:nvPr/>
        </p:nvSpPr>
        <p:spPr>
          <a:xfrm rot="21180000">
            <a:off x="90017" y="365284"/>
            <a:ext cx="4588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latin typeface="Bodoni MT Black" panose="02070A03080606020203" pitchFamily="18" charset="0"/>
              </a:rPr>
              <a:t>TERMS RELATED TO DIVISION</a:t>
            </a:r>
            <a:endParaRPr lang="en-IN" sz="24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426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2">
            <a:extLst>
              <a:ext uri="{FF2B5EF4-FFF2-40B4-BE49-F238E27FC236}">
                <a16:creationId xmlns="" xmlns:a16="http://schemas.microsoft.com/office/drawing/2014/main" id="{0F63F1B8-889A-4E48-85B4-64B7D08A1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6216660"/>
              </p:ext>
            </p:extLst>
          </p:nvPr>
        </p:nvGraphicFramePr>
        <p:xfrm>
          <a:off x="5218908" y="1415142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="" xmlns:a16="http://schemas.microsoft.com/office/drawing/2014/main" id="{E0A37F5C-2703-43DE-AA7C-CC5FCF6F081C}"/>
              </a:ext>
            </a:extLst>
          </p:cNvPr>
          <p:cNvSpPr txBox="1">
            <a:spLocks/>
          </p:cNvSpPr>
          <p:nvPr/>
        </p:nvSpPr>
        <p:spPr>
          <a:xfrm rot="21180000">
            <a:off x="90017" y="365284"/>
            <a:ext cx="4588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dirty="0">
                <a:solidFill>
                  <a:srgbClr val="F2F2F2"/>
                </a:solidFill>
                <a:latin typeface="Bodoni MT Black" panose="02070A03080606020203" pitchFamily="18" charset="0"/>
              </a:rPr>
              <a:t>LONG DIVISION METHOD; </a:t>
            </a:r>
            <a:br>
              <a:rPr lang="en-IN" sz="2000" dirty="0">
                <a:solidFill>
                  <a:srgbClr val="F2F2F2"/>
                </a:solidFill>
                <a:latin typeface="Bodoni MT Black" panose="02070A03080606020203" pitchFamily="18" charset="0"/>
              </a:rPr>
            </a:br>
            <a:r>
              <a:rPr lang="en-IN" sz="2000" dirty="0">
                <a:solidFill>
                  <a:srgbClr val="F2F2F2"/>
                </a:solidFill>
                <a:latin typeface="Bodoni MT Black" panose="02070A03080606020203" pitchFamily="18" charset="0"/>
              </a:rPr>
              <a:t>STEPS</a:t>
            </a:r>
            <a:endParaRPr lang="en-IN" sz="2400" dirty="0">
              <a:latin typeface="Bodoni MT Black" panose="02070A030806060202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A4AFF8-29FB-447B-A938-7B68B2668542}"/>
              </a:ext>
            </a:extLst>
          </p:cNvPr>
          <p:cNvSpPr txBox="1"/>
          <p:nvPr/>
        </p:nvSpPr>
        <p:spPr>
          <a:xfrm>
            <a:off x="385613" y="1965522"/>
            <a:ext cx="261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latin typeface="Gill Sans MT Condensed" panose="020B0506020104020203" pitchFamily="34" charset="0"/>
              </a:rPr>
              <a:t>MEMORY TRICK</a:t>
            </a:r>
            <a:endParaRPr lang="en-IN" b="1" dirty="0">
              <a:latin typeface="Gill Sans MT Condensed" panose="020B05060201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972A2D-E228-4FFE-907E-62D6B78CDD90}"/>
              </a:ext>
            </a:extLst>
          </p:cNvPr>
          <p:cNvSpPr txBox="1"/>
          <p:nvPr/>
        </p:nvSpPr>
        <p:spPr>
          <a:xfrm>
            <a:off x="612774" y="2640106"/>
            <a:ext cx="2165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3200" dirty="0">
                <a:latin typeface="Gill Sans MT Condensed" panose="020B0506020104020203" pitchFamily="34" charset="0"/>
              </a:rPr>
              <a:t>DAD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3200" dirty="0">
                <a:latin typeface="Gill Sans MT Condensed" panose="020B0506020104020203" pitchFamily="34" charset="0"/>
              </a:rPr>
              <a:t>MOM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3200" dirty="0">
                <a:latin typeface="Gill Sans MT Condensed" panose="020B0506020104020203" pitchFamily="34" charset="0"/>
              </a:rPr>
              <a:t>SISTER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3200" dirty="0">
                <a:latin typeface="Gill Sans MT Condensed" panose="020B0506020104020203" pitchFamily="34" charset="0"/>
              </a:rPr>
              <a:t>BROTHER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="" xmlns:a16="http://schemas.microsoft.com/office/drawing/2014/main" id="{415DE640-318D-4972-8840-1E418199DD1B}"/>
              </a:ext>
            </a:extLst>
          </p:cNvPr>
          <p:cNvSpPr/>
          <p:nvPr/>
        </p:nvSpPr>
        <p:spPr>
          <a:xfrm>
            <a:off x="3541774" y="1920223"/>
            <a:ext cx="809585" cy="858289"/>
          </a:xfrm>
          <a:prstGeom prst="flowChartConnector">
            <a:avLst/>
          </a:prstGeom>
          <a:gradFill>
            <a:gsLst>
              <a:gs pos="98000">
                <a:schemeClr val="accent2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D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="" xmlns:a16="http://schemas.microsoft.com/office/drawing/2014/main" id="{8091D0F4-7402-4B4A-A1FC-88D33BC66614}"/>
              </a:ext>
            </a:extLst>
          </p:cNvPr>
          <p:cNvSpPr/>
          <p:nvPr/>
        </p:nvSpPr>
        <p:spPr>
          <a:xfrm>
            <a:off x="3946566" y="3012149"/>
            <a:ext cx="809585" cy="858289"/>
          </a:xfrm>
          <a:prstGeom prst="flowChartConnector">
            <a:avLst/>
          </a:prstGeom>
          <a:gradFill>
            <a:gsLst>
              <a:gs pos="100000">
                <a:schemeClr val="accent3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M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="" xmlns:a16="http://schemas.microsoft.com/office/drawing/2014/main" id="{4E98D9F6-A709-4F13-BC85-B0BD5F785ED6}"/>
              </a:ext>
            </a:extLst>
          </p:cNvPr>
          <p:cNvSpPr/>
          <p:nvPr/>
        </p:nvSpPr>
        <p:spPr>
          <a:xfrm>
            <a:off x="4305568" y="4104075"/>
            <a:ext cx="809585" cy="858289"/>
          </a:xfrm>
          <a:prstGeom prst="flowChartConnector">
            <a:avLst/>
          </a:prstGeom>
          <a:gradFill>
            <a:gsLst>
              <a:gs pos="100000">
                <a:srgbClr val="4D4D4D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S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="" xmlns:a16="http://schemas.microsoft.com/office/drawing/2014/main" id="{CDE75DA6-003C-41B0-978A-C2A3E34EBCDC}"/>
              </a:ext>
            </a:extLst>
          </p:cNvPr>
          <p:cNvSpPr/>
          <p:nvPr/>
        </p:nvSpPr>
        <p:spPr>
          <a:xfrm>
            <a:off x="4710360" y="5196001"/>
            <a:ext cx="809585" cy="858289"/>
          </a:xfrm>
          <a:prstGeom prst="flowChartConnector">
            <a:avLst/>
          </a:prstGeom>
          <a:gradFill>
            <a:gsLst>
              <a:gs pos="100000">
                <a:schemeClr val="bg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2B6283DD-A3F2-4BCB-A429-C8E4DEE688F9}"/>
              </a:ext>
            </a:extLst>
          </p:cNvPr>
          <p:cNvCxnSpPr>
            <a:cxnSpLocks/>
          </p:cNvCxnSpPr>
          <p:nvPr/>
        </p:nvCxnSpPr>
        <p:spPr>
          <a:xfrm flipV="1">
            <a:off x="1812758" y="2596619"/>
            <a:ext cx="1688496" cy="337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A639C8E-8B8A-4DE5-9DDD-F7C1AD6AA21B}"/>
              </a:ext>
            </a:extLst>
          </p:cNvPr>
          <p:cNvCxnSpPr>
            <a:cxnSpLocks/>
          </p:cNvCxnSpPr>
          <p:nvPr/>
        </p:nvCxnSpPr>
        <p:spPr>
          <a:xfrm flipV="1">
            <a:off x="1973179" y="3413286"/>
            <a:ext cx="1753195" cy="15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79BC5F15-8498-4D25-B276-A208D4C229B3}"/>
              </a:ext>
            </a:extLst>
          </p:cNvPr>
          <p:cNvCxnSpPr>
            <a:cxnSpLocks/>
          </p:cNvCxnSpPr>
          <p:nvPr/>
        </p:nvCxnSpPr>
        <p:spPr>
          <a:xfrm>
            <a:off x="2133852" y="3890181"/>
            <a:ext cx="2027413" cy="408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E52D7DCA-2A90-4977-A8D3-10DDC1B73336}"/>
              </a:ext>
            </a:extLst>
          </p:cNvPr>
          <p:cNvCxnSpPr>
            <a:cxnSpLocks/>
          </p:cNvCxnSpPr>
          <p:nvPr/>
        </p:nvCxnSpPr>
        <p:spPr>
          <a:xfrm>
            <a:off x="2424043" y="4473482"/>
            <a:ext cx="2035843" cy="992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736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BE7CF5A-35A8-4362-A556-6BFCB517BAF2}"/>
              </a:ext>
            </a:extLst>
          </p:cNvPr>
          <p:cNvSpPr txBox="1">
            <a:spLocks/>
          </p:cNvSpPr>
          <p:nvPr/>
        </p:nvSpPr>
        <p:spPr>
          <a:xfrm rot="21180000">
            <a:off x="90017" y="365284"/>
            <a:ext cx="4588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dirty="0">
                <a:solidFill>
                  <a:srgbClr val="F2F2F2"/>
                </a:solidFill>
                <a:latin typeface="Bodoni MT Black" panose="02070A03080606020203" pitchFamily="18" charset="0"/>
              </a:rPr>
              <a:t>EXAMPLE</a:t>
            </a:r>
            <a:endParaRPr lang="en-IN" sz="2400" dirty="0">
              <a:latin typeface="Bodoni MT Black" panose="02070A03080606020203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EA6E471-2861-42CF-8F55-20CA2912CE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2065" y="2721940"/>
                <a:ext cx="4227869" cy="1414119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sz="9600" dirty="0"/>
                  <a:t>45 </a:t>
                </a:r>
                <a14:m>
                  <m:oMath xmlns:m="http://schemas.openxmlformats.org/officeDocument/2006/math">
                    <m:r>
                      <a:rPr lang="en-US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IN" sz="9600" dirty="0"/>
                  <a:t> 3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="" xmlns:a16="http://schemas.microsoft.com/office/drawing/2014/main" id="{AEA6E471-2861-42CF-8F55-20CA2912C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65" y="2721940"/>
                <a:ext cx="4227869" cy="1414119"/>
              </a:xfrm>
              <a:prstGeom prst="rect">
                <a:avLst/>
              </a:prstGeom>
              <a:blipFill>
                <a:blip r:embed="rId2" cstate="print"/>
                <a:stretch>
                  <a:fillRect l="-12680" t="-17749" b="-380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1735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irt, drawing&#10;&#10;Description automatically generated">
            <a:extLst>
              <a:ext uri="{FF2B5EF4-FFF2-40B4-BE49-F238E27FC236}">
                <a16:creationId xmlns="" xmlns:a16="http://schemas.microsoft.com/office/drawing/2014/main" id="{20F8AE5D-FBF0-408E-B8B5-98BE9D965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38" y="2133274"/>
            <a:ext cx="4349759" cy="354505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5888E2-0D5E-4CF3-9B96-367AF9C22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3600"/>
            <a:ext cx="4349759" cy="4330539"/>
          </a:xfrm>
        </p:spPr>
        <p:txBody>
          <a:bodyPr vert="horz" lIns="274320" tIns="45720" rIns="91440" bIns="45720" rtlCol="0" anchor="ctr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Gill Sans MT Condensed" panose="020B0506020104020203" pitchFamily="34" charset="0"/>
              </a:rPr>
              <a:t>Start from left most digit (4 in 45 as shown)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Gill Sans MT Condensed" panose="020B0506020104020203" pitchFamily="34" charset="0"/>
              </a:rPr>
              <a:t>How many times will 3 go into 45?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1200" dirty="0">
              <a:latin typeface="Gill Sans MT Condensed" panose="020B0506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Gill Sans MT Condensed" panose="020B0506020104020203" pitchFamily="34" charset="0"/>
              </a:rPr>
              <a:t>That’s too hard to work out in your head. Right! Then prove me wrong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 Condensed" panose="020B0506020104020203" pitchFamily="34" charset="0"/>
              </a:rPr>
              <a:t>S</a:t>
            </a:r>
            <a:r>
              <a:rPr lang="en-US" sz="2400" kern="1200" dirty="0">
                <a:latin typeface="Gill Sans MT Condensed" panose="020B0506020104020203" pitchFamily="34" charset="0"/>
              </a:rPr>
              <a:t>o let’s break it down into smaller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1200" dirty="0">
              <a:latin typeface="Gill Sans MT Condensed" panose="020B0506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Gill Sans MT Condensed" panose="020B0506020104020203" pitchFamily="34" charset="0"/>
              </a:rPr>
              <a:t>The first STEP you need to work out, is how many times can you divide 3 into 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Gill Sans MT Condensed" panose="020B0506020104020203" pitchFamily="34" charset="0"/>
              </a:rPr>
              <a:t>The answer is 1. So you put 1 on the quotient line.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C899F4F-C2F9-43B9-91CB-AC82F8252DCA}"/>
              </a:ext>
            </a:extLst>
          </p:cNvPr>
          <p:cNvSpPr txBox="1">
            <a:spLocks/>
          </p:cNvSpPr>
          <p:nvPr/>
        </p:nvSpPr>
        <p:spPr>
          <a:xfrm rot="21228869">
            <a:off x="857652" y="725128"/>
            <a:ext cx="38332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latin typeface="Bodoni MT Black" panose="02070A03080606020203" pitchFamily="18" charset="0"/>
              </a:rPr>
              <a:t>1</a:t>
            </a:r>
            <a:r>
              <a:rPr lang="en-US" b="1" kern="1200" baseline="30000" dirty="0">
                <a:latin typeface="Bodoni MT Black" panose="02070A03080606020203" pitchFamily="18" charset="0"/>
              </a:rPr>
              <a:t>st</a:t>
            </a:r>
            <a:r>
              <a:rPr lang="en-US" b="1" kern="1200" dirty="0">
                <a:latin typeface="Bodoni MT Black" panose="02070A03080606020203" pitchFamily="18" charset="0"/>
              </a:rPr>
              <a:t> STEP</a:t>
            </a:r>
          </a:p>
        </p:txBody>
      </p:sp>
    </p:spTree>
    <p:extLst>
      <p:ext uri="{BB962C8B-B14F-4D97-AF65-F5344CB8AC3E}">
        <p14:creationId xmlns="" xmlns:p14="http://schemas.microsoft.com/office/powerpoint/2010/main" val="1287810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297AD78A-C44D-45DB-AC1C-0C8C32D90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3599"/>
            <a:ext cx="3680785" cy="354472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CFFE2E-281D-4F3A-8C1E-AB5F129CE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3600"/>
            <a:ext cx="4264758" cy="3544727"/>
          </a:xfrm>
        </p:spPr>
        <p:txBody>
          <a:bodyPr vert="horz" lIns="274320" tIns="45720" rIns="91440" bIns="45720" rtlCol="0" anchor="ctr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200" dirty="0">
                <a:latin typeface="Gill Sans MT Condensed" panose="020B0506020104020203" pitchFamily="34" charset="0"/>
              </a:rPr>
              <a:t>You multiply your answer from step 1 and your divisor: 1 x 3 = 3. You write 3 under the 4.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59F44AD7-A7BD-4D25-90CD-0FF5ADE48C47}"/>
              </a:ext>
            </a:extLst>
          </p:cNvPr>
          <p:cNvSpPr txBox="1">
            <a:spLocks/>
          </p:cNvSpPr>
          <p:nvPr/>
        </p:nvSpPr>
        <p:spPr>
          <a:xfrm rot="21227985">
            <a:off x="857494" y="721373"/>
            <a:ext cx="39186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latin typeface="Bodoni MT Black" panose="02070A03080606020203" pitchFamily="18" charset="0"/>
              </a:rPr>
              <a:t>2</a:t>
            </a:r>
            <a:r>
              <a:rPr lang="en-US" b="1" kern="1200" baseline="30000" dirty="0">
                <a:latin typeface="Bodoni MT Black" panose="02070A03080606020203" pitchFamily="18" charset="0"/>
              </a:rPr>
              <a:t>nd</a:t>
            </a:r>
            <a:r>
              <a:rPr lang="en-US" b="1" kern="1200" dirty="0">
                <a:latin typeface="Bodoni MT Black" panose="02070A03080606020203" pitchFamily="18" charset="0"/>
              </a:rPr>
              <a:t> STEP</a:t>
            </a:r>
          </a:p>
        </p:txBody>
      </p:sp>
    </p:spTree>
    <p:extLst>
      <p:ext uri="{BB962C8B-B14F-4D97-AF65-F5344CB8AC3E}">
        <p14:creationId xmlns="" xmlns:p14="http://schemas.microsoft.com/office/powerpoint/2010/main" val="2874493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B8C4822-2F90-4895-B7F3-BD03C3512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1516"/>
            <a:ext cx="3411527" cy="376964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D00689-84FA-42CA-99A8-C76BDF25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01516"/>
            <a:ext cx="3932237" cy="3576811"/>
          </a:xfrm>
        </p:spPr>
        <p:txBody>
          <a:bodyPr anchor="ctr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Gill Sans MT Condensed" panose="020B0506020104020203" pitchFamily="34" charset="0"/>
              </a:rPr>
              <a:t>Next you subtract. In this case it will be 4 – 3 = 1.</a:t>
            </a:r>
            <a:endParaRPr lang="en-IN" dirty="0">
              <a:latin typeface="Gill Sans MT Condensed" panose="020B0506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74C2A8-A947-4168-841C-8B3BB56C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anchor="ctr">
            <a:normAutofit/>
          </a:bodyPr>
          <a:lstStyle/>
          <a:p>
            <a:r>
              <a:rPr lang="en-IN" dirty="0">
                <a:latin typeface="Bodoni MT Black" panose="02070A03080606020203" pitchFamily="18" charset="0"/>
              </a:rPr>
              <a:t>3</a:t>
            </a:r>
            <a:r>
              <a:rPr lang="en-IN" baseline="30000" dirty="0">
                <a:latin typeface="Bodoni MT Black" panose="02070A03080606020203" pitchFamily="18" charset="0"/>
              </a:rPr>
              <a:t>rd</a:t>
            </a:r>
            <a:r>
              <a:rPr lang="en-IN" dirty="0">
                <a:latin typeface="Bodoni MT Black" panose="02070A03080606020203" pitchFamily="18" charset="0"/>
              </a:rPr>
              <a:t> STEP</a:t>
            </a:r>
          </a:p>
        </p:txBody>
      </p:sp>
    </p:spTree>
    <p:extLst>
      <p:ext uri="{BB962C8B-B14F-4D97-AF65-F5344CB8AC3E}">
        <p14:creationId xmlns="" xmlns:p14="http://schemas.microsoft.com/office/powerpoint/2010/main" val="4214530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A3F824D-F2AF-4BA4-98DD-D6D77ED37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09" y="2117558"/>
            <a:ext cx="3722570" cy="409073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C10E4D-A207-4448-9F92-6D7276F7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948" y="2117558"/>
            <a:ext cx="4410777" cy="4090737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 Condensed" panose="020B0506020104020203" pitchFamily="34" charset="0"/>
              </a:rPr>
              <a:t>The last step in the sequence is to bring down the next number from the dividend, which in this case is 5. You write the 5 next to the 1, making the number 15.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EB9734-2FB2-4FEB-BE03-EB61C760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anchor="ctr">
            <a:normAutofit/>
          </a:bodyPr>
          <a:lstStyle/>
          <a:p>
            <a:r>
              <a:rPr lang="en-IN" dirty="0">
                <a:latin typeface="Bodoni MT Black" panose="02070A03080606020203" pitchFamily="18" charset="0"/>
              </a:rPr>
              <a:t>4</a:t>
            </a:r>
            <a:r>
              <a:rPr lang="en-IN" baseline="30000" dirty="0">
                <a:latin typeface="Bodoni MT Black" panose="02070A03080606020203" pitchFamily="18" charset="0"/>
              </a:rPr>
              <a:t>th</a:t>
            </a:r>
            <a:r>
              <a:rPr lang="en-IN" dirty="0">
                <a:latin typeface="Bodoni MT Black" panose="02070A03080606020203" pitchFamily="18" charset="0"/>
              </a:rPr>
              <a:t> STEP</a:t>
            </a:r>
          </a:p>
        </p:txBody>
      </p:sp>
    </p:spTree>
    <p:extLst>
      <p:ext uri="{BB962C8B-B14F-4D97-AF65-F5344CB8AC3E}">
        <p14:creationId xmlns="" xmlns:p14="http://schemas.microsoft.com/office/powerpoint/2010/main" val="1909683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7CC68D0-24A9-4481-A446-A335CB20AD7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7398424" y="1937499"/>
            <a:ext cx="2241053" cy="4238712"/>
          </a:xfrm>
          <a:noFill/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684620D-5572-445A-B4B3-4EF2F5952538}"/>
              </a:ext>
            </a:extLst>
          </p:cNvPr>
          <p:cNvSpPr txBox="1">
            <a:spLocks/>
          </p:cNvSpPr>
          <p:nvPr/>
        </p:nvSpPr>
        <p:spPr>
          <a:xfrm>
            <a:off x="839788" y="2117558"/>
            <a:ext cx="3953790" cy="405865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27432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Now do follow the DMSB rule</a:t>
            </a:r>
          </a:p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 (Divide) </a:t>
            </a:r>
          </a:p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 (Multiply) </a:t>
            </a:r>
          </a:p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 (Subtract) </a:t>
            </a:r>
          </a:p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 (Bring down)</a:t>
            </a:r>
          </a:p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as explained in the above slides. </a:t>
            </a:r>
            <a:endParaRPr lang="en-US" sz="1800" kern="1200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="" xmlns:a16="http://schemas.microsoft.com/office/drawing/2014/main" id="{F076F3C2-6010-42BB-8E75-51859F0E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/>
          <a:p>
            <a:r>
              <a:rPr lang="en-US" dirty="0">
                <a:latin typeface="Bodoni MT Black" panose="02070A03080606020203" pitchFamily="18" charset="0"/>
              </a:rPr>
              <a:t>FINAL STEP</a:t>
            </a:r>
          </a:p>
        </p:txBody>
      </p:sp>
    </p:spTree>
    <p:extLst>
      <p:ext uri="{BB962C8B-B14F-4D97-AF65-F5344CB8AC3E}">
        <p14:creationId xmlns="" xmlns:p14="http://schemas.microsoft.com/office/powerpoint/2010/main" val="50929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75C3D-3C78-4722-ABC0-1D480C1A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>
                <a:latin typeface="Bodoni MT Black" panose="02070A03080606020203" pitchFamily="18" charset="0"/>
              </a:rPr>
              <a:t>INTRO.</a:t>
            </a:r>
            <a:endParaRPr lang="en-IN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DF31A9-90D1-414D-B3C4-58B12EC5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39614"/>
            <a:ext cx="10442575" cy="127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  <a:latin typeface="Gill Sans MT Condensed" panose="020B0506020104020203" pitchFamily="34" charset="0"/>
                <a:cs typeface="MoolBoran" panose="020B0604020202020204" pitchFamily="34" charset="0"/>
              </a:rPr>
              <a:t>The division is a method of distributing a group of things into equal parts.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 </a:t>
            </a:r>
            <a:endParaRPr lang="en-US" sz="4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IN" sz="4000" dirty="0">
              <a:solidFill>
                <a:schemeClr val="accent2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2DF31A9-90D1-414D-B3C4-58B12EC55B7D}"/>
              </a:ext>
            </a:extLst>
          </p:cNvPr>
          <p:cNvSpPr txBox="1">
            <a:spLocks/>
          </p:cNvSpPr>
          <p:nvPr/>
        </p:nvSpPr>
        <p:spPr>
          <a:xfrm>
            <a:off x="2538248" y="2806261"/>
            <a:ext cx="8810570" cy="3689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/>
            <a:r>
              <a:rPr lang="en-IN" sz="4000" b="1" dirty="0" smtClean="0">
                <a:solidFill>
                  <a:schemeClr val="tx2"/>
                </a:solidFill>
                <a:latin typeface="Gill Sans MT Condensed" panose="020B0506020104020203" pitchFamily="34" charset="0"/>
                <a:cs typeface="MoolBoran" panose="020B0604020202020204" pitchFamily="34" charset="0"/>
              </a:rPr>
              <a:t>ACTIVITY</a:t>
            </a:r>
          </a:p>
          <a:p>
            <a:r>
              <a:rPr lang="en-IN" sz="4000" b="1" dirty="0" smtClean="0">
                <a:solidFill>
                  <a:schemeClr val="tx2"/>
                </a:solidFill>
                <a:latin typeface="Gill Sans MT Condensed" panose="020B0506020104020203" pitchFamily="34" charset="0"/>
                <a:cs typeface="MoolBoran" panose="020B0604020202020204" pitchFamily="34" charset="0"/>
              </a:rPr>
              <a:t>There are 9 apricots in the fruit bowl for 3 siblings . How many each one will get? </a:t>
            </a:r>
          </a:p>
          <a:p>
            <a:endParaRPr lang="en-IN" sz="4000" b="1" dirty="0" smtClean="0">
              <a:solidFill>
                <a:schemeClr val="tx2"/>
              </a:solidFill>
              <a:latin typeface="Gill Sans MT Condensed" panose="020B0506020104020203" pitchFamily="34" charset="0"/>
              <a:cs typeface="MoolBoran" panose="020B0604020202020204" pitchFamily="34" charset="0"/>
            </a:endParaRPr>
          </a:p>
          <a:p>
            <a:r>
              <a:rPr lang="en-IN" sz="4000" b="1" dirty="0" err="1" smtClean="0">
                <a:solidFill>
                  <a:schemeClr val="tx2"/>
                </a:solidFill>
                <a:latin typeface="Gill Sans MT Condensed" panose="020B0506020104020203" pitchFamily="34" charset="0"/>
                <a:cs typeface="MoolBoran" panose="020B0604020202020204" pitchFamily="34" charset="0"/>
              </a:rPr>
              <a:t>Ans</a:t>
            </a:r>
            <a:r>
              <a:rPr lang="en-IN" sz="4000" b="1" dirty="0" smtClean="0">
                <a:solidFill>
                  <a:schemeClr val="tx2"/>
                </a:solidFill>
                <a:latin typeface="Gill Sans MT Condensed" panose="020B0506020104020203" pitchFamily="34" charset="0"/>
                <a:cs typeface="MoolBoran" panose="020B0604020202020204" pitchFamily="34" charset="0"/>
              </a:rPr>
              <a:t>: Sibling 1</a:t>
            </a:r>
          </a:p>
          <a:p>
            <a:endParaRPr lang="en-IN" sz="4000" b="1" dirty="0" smtClean="0">
              <a:solidFill>
                <a:schemeClr val="tx2"/>
              </a:solidFill>
              <a:latin typeface="Gill Sans MT Condensed" panose="020B0506020104020203" pitchFamily="34" charset="0"/>
              <a:cs typeface="MoolBoran" panose="020B0604020202020204" pitchFamily="34" charset="0"/>
            </a:endParaRPr>
          </a:p>
          <a:p>
            <a:r>
              <a:rPr lang="en-IN" sz="4000" b="1" dirty="0" smtClean="0">
                <a:solidFill>
                  <a:schemeClr val="tx2"/>
                </a:solidFill>
                <a:latin typeface="Gill Sans MT Condensed" panose="020B0506020104020203" pitchFamily="34" charset="0"/>
                <a:cs typeface="MoolBoran" panose="020B0604020202020204" pitchFamily="34" charset="0"/>
              </a:rPr>
              <a:t>Sibling 2</a:t>
            </a:r>
          </a:p>
          <a:p>
            <a:endParaRPr lang="en-IN" sz="4000" b="1" dirty="0" smtClean="0">
              <a:solidFill>
                <a:schemeClr val="tx2"/>
              </a:solidFill>
              <a:latin typeface="Gill Sans MT Condensed" panose="020B0506020104020203" pitchFamily="34" charset="0"/>
              <a:cs typeface="MoolBoran" panose="020B0604020202020204" pitchFamily="34" charset="0"/>
            </a:endParaRPr>
          </a:p>
          <a:p>
            <a:r>
              <a:rPr lang="en-IN" sz="4000" b="1" dirty="0" smtClean="0">
                <a:solidFill>
                  <a:schemeClr val="tx2"/>
                </a:solidFill>
                <a:latin typeface="Gill Sans MT Condensed" panose="020B0506020104020203" pitchFamily="34" charset="0"/>
                <a:cs typeface="MoolBoran" panose="020B0604020202020204" pitchFamily="34" charset="0"/>
              </a:rPr>
              <a:t>Sibling 3</a:t>
            </a:r>
          </a:p>
          <a:p>
            <a:endParaRPr lang="en-US" sz="4000" b="1" dirty="0" smtClean="0">
              <a:solidFill>
                <a:schemeClr val="tx2"/>
              </a:solidFill>
              <a:latin typeface="Gill Sans MT Condensed" panose="020B0506020104020203" pitchFamily="34" charset="0"/>
              <a:cs typeface="MoolBoran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pcn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568" y="4114800"/>
            <a:ext cx="825225" cy="756745"/>
          </a:xfrm>
          <a:prstGeom prst="rect">
            <a:avLst/>
          </a:prstGeom>
          <a:noFill/>
        </p:spPr>
      </p:pic>
      <p:pic>
        <p:nvPicPr>
          <p:cNvPr id="6" name="Picture 2" descr="C:\Users\pcn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939" y="4960882"/>
            <a:ext cx="825225" cy="756745"/>
          </a:xfrm>
          <a:prstGeom prst="rect">
            <a:avLst/>
          </a:prstGeom>
          <a:noFill/>
        </p:spPr>
      </p:pic>
      <p:pic>
        <p:nvPicPr>
          <p:cNvPr id="7" name="Picture 2" descr="C:\Users\pcn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195" y="5785945"/>
            <a:ext cx="825225" cy="756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1827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STRATEGIES OF DIVISION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2093104"/>
          </a:xfrm>
        </p:spPr>
        <p:txBody>
          <a:bodyPr>
            <a:normAutofit fontScale="92500" lnSpcReduction="10000"/>
          </a:bodyPr>
          <a:lstStyle/>
          <a:p>
            <a:r>
              <a:rPr lang="en-IN" sz="4600" dirty="0" smtClean="0"/>
              <a:t>1. Addition</a:t>
            </a:r>
          </a:p>
          <a:p>
            <a:r>
              <a:rPr lang="en-IN" sz="4600" dirty="0" smtClean="0"/>
              <a:t>2. Subtraction</a:t>
            </a:r>
          </a:p>
          <a:p>
            <a:r>
              <a:rPr lang="en-IN" sz="4600" dirty="0" smtClean="0"/>
              <a:t>3. Simple division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Strategy-1 Addition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Add the divisor until you get the dividend digit.</a:t>
            </a:r>
          </a:p>
          <a:p>
            <a:r>
              <a:rPr lang="en-IN" sz="4000" dirty="0" smtClean="0"/>
              <a:t>Example: 18 ÷ 3 = 6</a:t>
            </a:r>
          </a:p>
          <a:p>
            <a:r>
              <a:rPr lang="en-IN" sz="4000" dirty="0" smtClean="0"/>
              <a:t>3+3=6+3=9+3=12+3=15+3=18</a:t>
            </a:r>
          </a:p>
          <a:p>
            <a:r>
              <a:rPr lang="en-IN" sz="4000" dirty="0" smtClean="0"/>
              <a:t>So here 3 is added 6 times hence the answer of the division is 6.</a:t>
            </a:r>
          </a:p>
          <a:p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Strategy no. 2 Subtraction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1545" y="2301766"/>
            <a:ext cx="9303119" cy="4035971"/>
          </a:xfrm>
        </p:spPr>
        <p:txBody>
          <a:bodyPr>
            <a:noAutofit/>
          </a:bodyPr>
          <a:lstStyle/>
          <a:p>
            <a:r>
              <a:rPr lang="en-IN" sz="2400" dirty="0" smtClean="0"/>
              <a:t>Subtract the divisor from the dividend unless you get zero. The number of times you subtracted is the answer to your question.</a:t>
            </a:r>
          </a:p>
          <a:p>
            <a:r>
              <a:rPr lang="en-IN" sz="2400" dirty="0" smtClean="0"/>
              <a:t>Example: 18 ÷ 3 </a:t>
            </a:r>
          </a:p>
          <a:p>
            <a:r>
              <a:rPr lang="en-IN" sz="2400" dirty="0" smtClean="0"/>
              <a:t>18-3=15</a:t>
            </a:r>
          </a:p>
          <a:p>
            <a:r>
              <a:rPr lang="en-IN" sz="2400" dirty="0" smtClean="0"/>
              <a:t>15-3=12</a:t>
            </a:r>
          </a:p>
          <a:p>
            <a:r>
              <a:rPr lang="en-IN" sz="2400" dirty="0" smtClean="0"/>
              <a:t>12-3=9</a:t>
            </a:r>
          </a:p>
          <a:p>
            <a:r>
              <a:rPr lang="en-IN" sz="2400" dirty="0" smtClean="0"/>
              <a:t>9-3=6</a:t>
            </a:r>
          </a:p>
          <a:p>
            <a:r>
              <a:rPr lang="en-IN" sz="2400" dirty="0" smtClean="0"/>
              <a:t>6-3=3</a:t>
            </a:r>
          </a:p>
          <a:p>
            <a:r>
              <a:rPr lang="en-IN" sz="2400" dirty="0" smtClean="0"/>
              <a:t>3-3=0</a:t>
            </a:r>
          </a:p>
          <a:p>
            <a:r>
              <a:rPr lang="en-IN" sz="2400" dirty="0" smtClean="0"/>
              <a:t>Here 3 is subtracted 6 times from 18 to get 0.</a:t>
            </a:r>
          </a:p>
          <a:p>
            <a:r>
              <a:rPr lang="en-IN" sz="2400" dirty="0" smtClean="0"/>
              <a:t>Hence the answer of the above division is 6</a:t>
            </a:r>
          </a:p>
          <a:p>
            <a:endParaRPr lang="en-IN" sz="1800" dirty="0" smtClean="0"/>
          </a:p>
          <a:p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PROPERTIES OF DIVISION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386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 smtClean="0"/>
              <a:t>1. Zero divided by  any number  is Zero</a:t>
            </a:r>
          </a:p>
          <a:p>
            <a:endParaRPr lang="en-IN" dirty="0" smtClean="0"/>
          </a:p>
          <a:p>
            <a:r>
              <a:rPr lang="en-IN" dirty="0" smtClean="0"/>
              <a:t>2. A number divided by one  is the number itself</a:t>
            </a:r>
          </a:p>
          <a:p>
            <a:r>
              <a:rPr lang="en-IN" dirty="0" smtClean="0"/>
              <a:t>3. A number divided by itself is one.</a:t>
            </a:r>
          </a:p>
          <a:p>
            <a:r>
              <a:rPr lang="en-IN" dirty="0" smtClean="0"/>
              <a:t>4. We cannot divide any number by Zero.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44905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dirty="0" smtClean="0"/>
              <a:t>1. 0 ÷ 9= 0</a:t>
            </a:r>
          </a:p>
          <a:p>
            <a:r>
              <a:rPr lang="en-IN" dirty="0" smtClean="0"/>
              <a:t>    0 ÷ 30 = 0</a:t>
            </a:r>
          </a:p>
          <a:p>
            <a:pPr marL="585216" lvl="1" indent="0">
              <a:buNone/>
            </a:pPr>
            <a:r>
              <a:rPr lang="en-IN" sz="2800" dirty="0" smtClean="0"/>
              <a:t>    0 ÷ 125=0</a:t>
            </a:r>
          </a:p>
          <a:p>
            <a:pPr marL="585216" lvl="1" indent="0">
              <a:buNone/>
            </a:pPr>
            <a:r>
              <a:rPr lang="en-IN" sz="2800" dirty="0" smtClean="0"/>
              <a:t>2. 47 ÷ 1 = 47</a:t>
            </a:r>
          </a:p>
          <a:p>
            <a:pPr marL="585216" lvl="1" indent="0">
              <a:buNone/>
            </a:pPr>
            <a:r>
              <a:rPr lang="en-IN" sz="2800" dirty="0" smtClean="0"/>
              <a:t>	105 ÷ 1 = 105</a:t>
            </a:r>
          </a:p>
          <a:p>
            <a:pPr marL="585216" lvl="1" indent="0">
              <a:buNone/>
            </a:pPr>
            <a:r>
              <a:rPr lang="en-IN" sz="2800" dirty="0" smtClean="0"/>
              <a:t>	7 ÷ 1 = 7</a:t>
            </a:r>
          </a:p>
          <a:p>
            <a:pPr marL="585216" lvl="1" indent="0">
              <a:buNone/>
            </a:pPr>
            <a:r>
              <a:rPr lang="en-IN" sz="2800" dirty="0" smtClean="0"/>
              <a:t>3. 5 ÷ 5 =1</a:t>
            </a:r>
          </a:p>
          <a:p>
            <a:pPr marL="585216" lvl="1" indent="0">
              <a:buNone/>
            </a:pPr>
            <a:r>
              <a:rPr lang="en-IN" sz="2800" dirty="0" smtClean="0"/>
              <a:t>	20 ÷ 20= 1</a:t>
            </a:r>
          </a:p>
          <a:p>
            <a:pPr marL="585216" lvl="1" indent="0">
              <a:buNone/>
            </a:pPr>
            <a:r>
              <a:rPr lang="en-IN" sz="2800" dirty="0" smtClean="0"/>
              <a:t>	120 ÷ 120 = 1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21180000">
            <a:off x="-27897" y="415125"/>
            <a:ext cx="5328819" cy="1069552"/>
          </a:xfrm>
        </p:spPr>
        <p:txBody>
          <a:bodyPr>
            <a:normAutofit/>
          </a:bodyPr>
          <a:lstStyle/>
          <a:p>
            <a:r>
              <a:rPr lang="en-IN" sz="3200" dirty="0" smtClean="0"/>
              <a:t>How to identify division words in word problems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66137" y="725215"/>
            <a:ext cx="6285919" cy="577017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endParaRPr lang="en-IN" dirty="0" smtClean="0"/>
          </a:p>
          <a:p>
            <a:r>
              <a:rPr lang="en-IN" dirty="0" smtClean="0"/>
              <a:t>Divide evenly</a:t>
            </a:r>
          </a:p>
          <a:p>
            <a:r>
              <a:rPr lang="en-IN" dirty="0" smtClean="0"/>
              <a:t>Cut</a:t>
            </a:r>
          </a:p>
          <a:p>
            <a:r>
              <a:rPr lang="en-IN" dirty="0" smtClean="0"/>
              <a:t>Split</a:t>
            </a:r>
          </a:p>
          <a:p>
            <a:r>
              <a:rPr lang="en-IN" dirty="0" smtClean="0"/>
              <a:t>Share</a:t>
            </a:r>
          </a:p>
          <a:p>
            <a:r>
              <a:rPr lang="en-IN" dirty="0" smtClean="0"/>
              <a:t>Each</a:t>
            </a:r>
          </a:p>
          <a:p>
            <a:r>
              <a:rPr lang="en-IN" dirty="0" smtClean="0"/>
              <a:t>Average</a:t>
            </a:r>
          </a:p>
          <a:p>
            <a:r>
              <a:rPr lang="en-IN" dirty="0" smtClean="0"/>
              <a:t>Equal</a:t>
            </a:r>
          </a:p>
          <a:p>
            <a:r>
              <a:rPr lang="en-IN" dirty="0" smtClean="0"/>
              <a:t>Out of</a:t>
            </a:r>
          </a:p>
          <a:p>
            <a:r>
              <a:rPr lang="en-IN" dirty="0" smtClean="0"/>
              <a:t>Ratio</a:t>
            </a:r>
          </a:p>
          <a:p>
            <a:r>
              <a:rPr lang="en-IN" dirty="0" smtClean="0"/>
              <a:t>Quotient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2DAFE23B-7D66-4E73-AD9F-5AC8D5B89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6439"/>
            <a:ext cx="4789714" cy="5307163"/>
          </a:xfrm>
          <a:noFill/>
        </p:spPr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54C212B0-F0BA-4620-B1B9-175558ADD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7372" y="2117558"/>
            <a:ext cx="3932237" cy="3560769"/>
          </a:xfrm>
        </p:spPr>
        <p:txBody>
          <a:bodyPr/>
          <a:lstStyle/>
          <a:p>
            <a:r>
              <a:rPr lang="en-US" sz="4400" dirty="0">
                <a:latin typeface="Gill Sans MT Condensed" panose="020B0506020104020203" pitchFamily="34" charset="0"/>
              </a:rPr>
              <a:t>Follow the steps as explained in the above slides to solve these questions.</a:t>
            </a:r>
            <a:endParaRPr lang="en-US" dirty="0">
              <a:latin typeface="Gill Sans MT Condensed" panose="020B0506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928BC-1CC0-4862-A2BA-8E614372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anchor="ctr">
            <a:normAutofit/>
          </a:bodyPr>
          <a:lstStyle/>
          <a:p>
            <a:r>
              <a:rPr lang="en-IN" dirty="0">
                <a:latin typeface="Bodoni MT Black" panose="02070A03080606020203" pitchFamily="18" charset="0"/>
              </a:rPr>
              <a:t>TRY THIS</a:t>
            </a:r>
          </a:p>
        </p:txBody>
      </p:sp>
    </p:spTree>
    <p:extLst>
      <p:ext uri="{BB962C8B-B14F-4D97-AF65-F5344CB8AC3E}">
        <p14:creationId xmlns="" xmlns:p14="http://schemas.microsoft.com/office/powerpoint/2010/main" val="912100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B47B3-2A74-4C3B-BD4D-F5F0B816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691" y="2654741"/>
            <a:ext cx="4969186" cy="15231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IN" sz="3600" dirty="0">
                <a:latin typeface="Bodoni MT Black" panose="02070A03080606020203" pitchFamily="18" charset="0"/>
                <a:hlinkClick r:id="rId2" action="ppaction://hlinkfile"/>
              </a:rPr>
              <a:t>LET’S PLAY THIS</a:t>
            </a:r>
            <a:r>
              <a:rPr lang="en-IN" dirty="0">
                <a:latin typeface="Bodoni MT Black" panose="02070A03080606020203" pitchFamily="18" charset="0"/>
                <a:hlinkClick r:id="rId2" action="ppaction://hlinkfile"/>
              </a:rPr>
              <a:t> </a:t>
            </a:r>
            <a:endParaRPr lang="en-IN" dirty="0">
              <a:latin typeface="Bodoni MT Black" panose="02070A03080606020203" pitchFamily="18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="" xmlns:a16="http://schemas.microsoft.com/office/drawing/2014/main" id="{AEAAAB71-1B8A-42A3-ACA0-C11192332C1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211388"/>
            <a:ext cx="2566988" cy="340201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Gill Sans MT Condensed" panose="020B0506020104020203" pitchFamily="34" charset="0"/>
              </a:rPr>
              <a:t>Enjoy a beautiful track on Division </a:t>
            </a:r>
          </a:p>
        </p:txBody>
      </p:sp>
    </p:spTree>
    <p:extLst>
      <p:ext uri="{BB962C8B-B14F-4D97-AF65-F5344CB8AC3E}">
        <p14:creationId xmlns="" xmlns:p14="http://schemas.microsoft.com/office/powerpoint/2010/main" val="3894809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AE117D-C221-4C2F-8BB3-08FF47F2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107352" y="1037974"/>
            <a:ext cx="4763135" cy="700842"/>
          </a:xfrm>
        </p:spPr>
        <p:txBody>
          <a:bodyPr anchor="ctr">
            <a:normAutofit/>
          </a:bodyPr>
          <a:lstStyle/>
          <a:p>
            <a:r>
              <a:rPr lang="en-IN" sz="2200" dirty="0">
                <a:latin typeface="Bodoni MT Black" panose="02070A03080606020203" pitchFamily="18" charset="0"/>
              </a:rPr>
              <a:t>USE OF DIVISION IN WORD PROBLEMS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CE2C16A7-5A56-4875-A992-56793672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2815771"/>
            <a:ext cx="7476182" cy="2859315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chemeClr val="tx2"/>
                </a:solidFill>
                <a:latin typeface="Gill Sans MT Condensed" panose="020B0506020104020203" pitchFamily="34" charset="0"/>
              </a:rPr>
              <a:t>Rohan has 28 pencils. He shares them between his 5 friends. How many pencils will each of his friend get? How many pencils will Rohan have remaining?</a:t>
            </a:r>
            <a:endParaRPr lang="en-IN" sz="3100" b="1" dirty="0">
              <a:solidFill>
                <a:schemeClr val="tx2"/>
              </a:solidFill>
              <a:latin typeface="Gill Sans MT Condensed" panose="020B0506020104020203" pitchFamily="34" charset="0"/>
            </a:endParaRPr>
          </a:p>
          <a:p>
            <a:r>
              <a:rPr lang="en-IN" i="1" u="sng" dirty="0">
                <a:highlight>
                  <a:srgbClr val="FF0000"/>
                </a:highlight>
                <a:latin typeface="Gill Sans MT Condensed" panose="020B0506020104020203" pitchFamily="34" charset="0"/>
              </a:rPr>
              <a:t>The </a:t>
            </a:r>
            <a:r>
              <a:rPr lang="en-IN" i="1" u="sng" dirty="0">
                <a:highlight>
                  <a:srgbClr val="0000FF"/>
                </a:highlight>
                <a:latin typeface="Gill Sans MT Condensed" panose="020B0506020104020203" pitchFamily="34" charset="0"/>
              </a:rPr>
              <a:t>KEY WORDS</a:t>
            </a:r>
            <a:r>
              <a:rPr lang="en-IN" i="1" u="sng" dirty="0">
                <a:highlight>
                  <a:srgbClr val="FF0000"/>
                </a:highlight>
                <a:latin typeface="Gill Sans MT Condensed" panose="020B0506020104020203" pitchFamily="34" charset="0"/>
              </a:rPr>
              <a:t> from which we can understand that it is an example of division are – </a:t>
            </a:r>
            <a:r>
              <a:rPr lang="en-IN" i="1" u="sng" dirty="0">
                <a:highlight>
                  <a:srgbClr val="0000FF"/>
                </a:highlight>
                <a:latin typeface="Gill Sans MT Condensed" panose="020B0506020104020203" pitchFamily="34" charset="0"/>
              </a:rPr>
              <a:t>“SHARE and EACH”.</a:t>
            </a:r>
          </a:p>
        </p:txBody>
      </p:sp>
    </p:spTree>
    <p:extLst>
      <p:ext uri="{BB962C8B-B14F-4D97-AF65-F5344CB8AC3E}">
        <p14:creationId xmlns="" xmlns:p14="http://schemas.microsoft.com/office/powerpoint/2010/main" val="3670055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ng division word problems worksheets free library math for grade ...">
            <a:extLst>
              <a:ext uri="{FF2B5EF4-FFF2-40B4-BE49-F238E27FC236}">
                <a16:creationId xmlns="" xmlns:a16="http://schemas.microsoft.com/office/drawing/2014/main" id="{E2709A7A-D793-4B3D-98FE-2600FFAF4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09"/>
          <a:stretch/>
        </p:blipFill>
        <p:spPr bwMode="auto">
          <a:xfrm>
            <a:off x="5820230" y="1206375"/>
            <a:ext cx="4952182" cy="554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Text Placeholder 1">
            <a:extLst>
              <a:ext uri="{FF2B5EF4-FFF2-40B4-BE49-F238E27FC236}">
                <a16:creationId xmlns="" xmlns:a16="http://schemas.microsoft.com/office/drawing/2014/main" id="{8C83F454-794E-4CFB-9166-75C3FFBEF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7372" y="2742074"/>
            <a:ext cx="2584456" cy="1373852"/>
          </a:xfrm>
        </p:spPr>
        <p:txBody>
          <a:bodyPr anchor="ctr">
            <a:normAutofit/>
          </a:bodyPr>
          <a:lstStyle/>
          <a:p>
            <a:r>
              <a:rPr lang="en-US" sz="6000" dirty="0">
                <a:latin typeface="Gill Sans MT Condensed" panose="020B0506020104020203" pitchFamily="34" charset="0"/>
              </a:rPr>
              <a:t>Questions</a:t>
            </a:r>
            <a:endParaRPr lang="en-US" dirty="0">
              <a:latin typeface="Gill Sans MT Condensed" panose="020B0506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A540FE-55AE-4DBB-8CD8-BE3669F3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109596" y="761879"/>
            <a:ext cx="4668731" cy="1325563"/>
          </a:xfrm>
        </p:spPr>
        <p:txBody>
          <a:bodyPr anchor="ctr">
            <a:normAutofit/>
          </a:bodyPr>
          <a:lstStyle/>
          <a:p>
            <a:r>
              <a:rPr lang="en-IN" sz="2400" dirty="0">
                <a:latin typeface="Bodoni MT Black" panose="02070A03080606020203" pitchFamily="18" charset="0"/>
              </a:rPr>
              <a:t>PRACTICE ON YOUR OWN</a:t>
            </a:r>
            <a:endParaRPr lang="en-IN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270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28E57AC4-7C27-4A53-8664-334D4E58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>
                <a:latin typeface="Bodoni MT Black" panose="02070A03080606020203" pitchFamily="18" charset="0"/>
              </a:rPr>
              <a:t>THANK YOU</a:t>
            </a:r>
            <a:endParaRPr lang="en-IN" dirty="0">
              <a:latin typeface="Bodoni MT Black" panose="02070A03080606020203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9AB008AE-C31E-4423-8CBD-EEA29CF5583D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="" xmlns:p14="http://schemas.microsoft.com/office/powerpoint/2010/main" val="1155002931"/>
              </p:ext>
            </p:extLst>
          </p:nvPr>
        </p:nvGraphicFramePr>
        <p:xfrm>
          <a:off x="-1588" y="1096963"/>
          <a:ext cx="6053138" cy="5259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EDF0BD8-B5FA-4B18-9D25-D1EE059B2E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>
                <a:latin typeface="Gill Sans MT Condensed" panose="020B0506020104020203" pitchFamily="34" charset="0"/>
              </a:rPr>
              <a:t>End of slide</a:t>
            </a:r>
          </a:p>
        </p:txBody>
      </p:sp>
    </p:spTree>
    <p:extLst>
      <p:ext uri="{BB962C8B-B14F-4D97-AF65-F5344CB8AC3E}">
        <p14:creationId xmlns="" xmlns:p14="http://schemas.microsoft.com/office/powerpoint/2010/main" val="3896853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4000" dirty="0" smtClean="0"/>
              <a:t>Representing and explaining division using equal sharing and equal grouping.</a:t>
            </a:r>
          </a:p>
          <a:p>
            <a:r>
              <a:rPr lang="en-IN" sz="4000" dirty="0" smtClean="0"/>
              <a:t>Relating division to repeated subtraction.</a:t>
            </a:r>
          </a:p>
          <a:p>
            <a:r>
              <a:rPr lang="en-IN" sz="4000" dirty="0" smtClean="0"/>
              <a:t>Relating  division to multiplication</a:t>
            </a:r>
          </a:p>
          <a:p>
            <a:r>
              <a:rPr lang="en-IN" sz="4000" dirty="0" smtClean="0"/>
              <a:t>Modelling equal sharing and grouping using concrete and visual representations.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Determine that division is dividing objects into equal groups.</a:t>
            </a:r>
          </a:p>
          <a:p>
            <a:r>
              <a:rPr lang="en-IN" sz="3600" dirty="0" smtClean="0"/>
              <a:t>Define these terms: dividend, divisor, quotient and remainder.</a:t>
            </a:r>
          </a:p>
          <a:p>
            <a:r>
              <a:rPr lang="en-IN" sz="3600" dirty="0" smtClean="0"/>
              <a:t>Recognize that division is the opposite of multiplication and repeated subtraction.</a:t>
            </a:r>
          </a:p>
          <a:p>
            <a:r>
              <a:rPr lang="en-IN" sz="3600" dirty="0" smtClean="0"/>
              <a:t>Describe the properties of division.</a:t>
            </a:r>
            <a:endParaRPr lang="en-US" sz="3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65B268F-482A-4297-80B4-58B33BAD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Bodoni MT Black" panose="02070A03080606020203" pitchFamily="18" charset="0"/>
              </a:rPr>
              <a:t>SYMBOLS OF DIVISION</a:t>
            </a:r>
          </a:p>
        </p:txBody>
      </p:sp>
      <p:pic>
        <p:nvPicPr>
          <p:cNvPr id="1027" name="Picture 3" descr="C:\Users\DAV1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072" y="1781723"/>
            <a:ext cx="6922266" cy="405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8548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vision - MathWord">
            <a:extLst>
              <a:ext uri="{FF2B5EF4-FFF2-40B4-BE49-F238E27FC236}">
                <a16:creationId xmlns="" xmlns:a16="http://schemas.microsoft.com/office/drawing/2014/main" id="{3F0C5BEA-835C-45B5-8794-7E28D3AE3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5" r="6" b="6"/>
          <a:stretch/>
        </p:blipFill>
        <p:spPr bwMode="auto">
          <a:xfrm>
            <a:off x="5581247" y="1973827"/>
            <a:ext cx="5369730" cy="4330539"/>
          </a:xfrm>
          <a:prstGeom prst="rect">
            <a:avLst/>
          </a:prstGeom>
          <a:solidFill>
            <a:srgbClr val="FFFFFF"/>
          </a:solidFill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4" name="Content Placeholder 4101">
                <a:extLst>
                  <a:ext uri="{FF2B5EF4-FFF2-40B4-BE49-F238E27FC236}">
                    <a16:creationId xmlns:a16="http://schemas.microsoft.com/office/drawing/2014/main" id="{B4A9C07E-1A38-4635-8D8B-EE5F826EF738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946484" y="2117558"/>
                <a:ext cx="4634763" cy="4066383"/>
              </a:xfrm>
            </p:spPr>
            <p:txBody>
              <a:bodyPr vert="horz" lIns="274320" tIns="45720" rIns="91440" bIns="45720" rtlCol="0" anchor="ctr">
                <a:normAutofit/>
              </a:bodyPr>
              <a:lstStyle/>
              <a:p>
                <a:r>
                  <a:rPr lang="en-US" sz="2800" kern="1200" dirty="0">
                    <a:latin typeface="Gill Sans MT Condensed" panose="020B0506020104020203" pitchFamily="34" charset="0"/>
                  </a:rPr>
                  <a:t>There are total 18 apples in the big circle.</a:t>
                </a:r>
              </a:p>
              <a:p>
                <a:r>
                  <a:rPr lang="en-US" sz="2800" kern="1200" dirty="0">
                    <a:latin typeface="Gill Sans MT Condensed" panose="020B0506020104020203" pitchFamily="34" charset="0"/>
                  </a:rPr>
                  <a:t>When we group them in to three small circles , then we get 6 apples in each small circle. </a:t>
                </a:r>
              </a:p>
              <a:p>
                <a:r>
                  <a:rPr lang="en-US" sz="2800" kern="1200" dirty="0">
                    <a:latin typeface="Gill Sans MT Condensed" panose="020B0506020104020203" pitchFamily="34" charset="0"/>
                  </a:rPr>
                  <a:t>It means, 18  </a:t>
                </a:r>
                <a14:m>
                  <m:oMath xmlns:m="http://schemas.openxmlformats.org/officeDocument/2006/math">
                    <m:r>
                      <a:rPr lang="en-US" sz="2800" b="0" i="1" kern="120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2800" kern="1200" dirty="0">
                    <a:latin typeface="Gill Sans MT Condensed" panose="020B0506020104020203" pitchFamily="34" charset="0"/>
                  </a:rPr>
                  <a:t> 6 = 3</a:t>
                </a:r>
              </a:p>
            </p:txBody>
          </p:sp>
        </mc:Choice>
        <mc:Fallback>
          <p:sp>
            <p:nvSpPr>
              <p:cNvPr id="4104" name="Content Placeholder 4101">
                <a:extLst>
                  <a:ext uri="{FF2B5EF4-FFF2-40B4-BE49-F238E27FC236}">
                    <a16:creationId xmlns="" xmlns:a16="http://schemas.microsoft.com/office/drawing/2014/main" id="{B4A9C07E-1A38-4635-8D8B-EE5F826EF7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946484" y="2117558"/>
                <a:ext cx="4634763" cy="4066383"/>
              </a:xfrm>
              <a:blipFill>
                <a:blip r:embed="rId3" cstate="print"/>
                <a:stretch>
                  <a:fillRect r="-34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="" xmlns:a16="http://schemas.microsoft.com/office/drawing/2014/main" id="{10FAEA19-61FB-40CD-A79D-21F941682285}"/>
              </a:ext>
            </a:extLst>
          </p:cNvPr>
          <p:cNvSpPr txBox="1">
            <a:spLocks/>
          </p:cNvSpPr>
          <p:nvPr/>
        </p:nvSpPr>
        <p:spPr>
          <a:xfrm rot="21227985">
            <a:off x="857494" y="721373"/>
            <a:ext cx="39186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1" kern="1200" dirty="0">
                <a:latin typeface="Bodoni MT Black" panose="02070A03080606020203" pitchFamily="18" charset="0"/>
              </a:rPr>
              <a:t>DIVISION BY GROUPING</a:t>
            </a:r>
            <a:endParaRPr lang="en-US" b="1" kern="12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847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vision by Grouping Worksheets | Divide using Equal Groups">
            <a:extLst>
              <a:ext uri="{FF2B5EF4-FFF2-40B4-BE49-F238E27FC236}">
                <a16:creationId xmlns="" xmlns:a16="http://schemas.microsoft.com/office/drawing/2014/main" id="{84C7888D-7274-4E61-B3DF-9603C1E712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7948" y="1965522"/>
            <a:ext cx="4716104" cy="466952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C7C86D5C-78FB-4700-B35A-C862B36B1027}"/>
              </a:ext>
            </a:extLst>
          </p:cNvPr>
          <p:cNvSpPr txBox="1">
            <a:spLocks/>
          </p:cNvSpPr>
          <p:nvPr/>
        </p:nvSpPr>
        <p:spPr>
          <a:xfrm rot="21180000">
            <a:off x="90017" y="365284"/>
            <a:ext cx="4588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rgbClr val="EBEBEB"/>
                </a:solidFill>
                <a:latin typeface="Bodoni MT Black" panose="02070A03080606020203" pitchFamily="18" charset="0"/>
              </a:rPr>
              <a:t>WORKSHEET- 1</a:t>
            </a:r>
            <a:endParaRPr lang="en-IN" sz="2400" dirty="0">
              <a:latin typeface="Bodoni MT Black" panose="02070A03080606020203" pitchFamily="18" charset="0"/>
            </a:endParaRPr>
          </a:p>
        </p:txBody>
      </p:sp>
      <p:pic>
        <p:nvPicPr>
          <p:cNvPr id="7" name="Picture 6" descr="A picture containing person, young, girl, front&#10;&#10;Description automatically generated">
            <a:extLst>
              <a:ext uri="{FF2B5EF4-FFF2-40B4-BE49-F238E27FC236}">
                <a16:creationId xmlns="" xmlns:a16="http://schemas.microsoft.com/office/drawing/2014/main" id="{CACD282F-9C84-4A16-A2C9-D54B8949C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38" y="90609"/>
            <a:ext cx="3495916" cy="23317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849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E6E6269B-899D-465C-9D3B-316558075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70" y="2106295"/>
            <a:ext cx="5396310" cy="4330539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98D9857-04AA-4F0E-BF42-8ADBCAB83F89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18949" y="2106295"/>
                <a:ext cx="3932237" cy="4599305"/>
              </a:xfrm>
            </p:spPr>
            <p:txBody>
              <a:bodyPr vert="horz" lIns="274320" tIns="45720" rIns="91440" bIns="45720" rtlCol="0" anchor="ctr">
                <a:normAutofit/>
              </a:bodyPr>
              <a:lstStyle/>
              <a:p>
                <a:r>
                  <a:rPr lang="en-US" sz="2400" kern="1200" dirty="0">
                    <a:latin typeface="Gill Sans MT Condensed" panose="020B0506020104020203" pitchFamily="34" charset="0"/>
                  </a:rPr>
                  <a:t>Example: 20 </a:t>
                </a:r>
                <a14:m>
                  <m:oMath xmlns:m="http://schemas.openxmlformats.org/officeDocument/2006/math">
                    <m:r>
                      <a:rPr lang="en-US" sz="2400" i="1" kern="120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2400" kern="1200" dirty="0">
                    <a:latin typeface="Gill Sans MT Condensed" panose="020B0506020104020203" pitchFamily="34" charset="0"/>
                  </a:rPr>
                  <a:t> 5 = 4</a:t>
                </a:r>
              </a:p>
              <a:p>
                <a:r>
                  <a:rPr lang="en-US" sz="2400" kern="1200" dirty="0">
                    <a:latin typeface="Gill Sans MT Condensed" panose="020B0506020104020203" pitchFamily="34" charset="0"/>
                  </a:rPr>
                  <a:t>Step 1: </a:t>
                </a:r>
                <a:r>
                  <a:rPr lang="en-US" sz="2400" dirty="0">
                    <a:latin typeface="Gill Sans MT Condensed" panose="020B0506020104020203" pitchFamily="34" charset="0"/>
                  </a:rPr>
                  <a:t>S</a:t>
                </a:r>
                <a:r>
                  <a:rPr lang="en-US" sz="2400" kern="1200" dirty="0">
                    <a:latin typeface="Gill Sans MT Condensed" panose="020B0506020104020203" pitchFamily="34" charset="0"/>
                  </a:rPr>
                  <a:t>ubtract both the numbers that are given in the question.</a:t>
                </a:r>
              </a:p>
              <a:p>
                <a:r>
                  <a:rPr lang="en-US" sz="2400" kern="1200" dirty="0">
                    <a:latin typeface="Gill Sans MT Condensed" panose="020B0506020104020203" pitchFamily="34" charset="0"/>
                  </a:rPr>
                  <a:t>Step 2: Subtract repeatedly the second number from the answer you get in each step until the result comes to zero.</a:t>
                </a:r>
              </a:p>
              <a:p>
                <a:r>
                  <a:rPr lang="en-US" sz="2400" kern="1200" dirty="0">
                    <a:latin typeface="Gill Sans MT Condensed" panose="020B0506020104020203" pitchFamily="34" charset="0"/>
                  </a:rPr>
                  <a:t>When you get a zero, then count the steps. That will be your ANSWER.</a:t>
                </a:r>
                <a:endParaRPr lang="en-US" kern="1200" dirty="0">
                  <a:latin typeface="Gill Sans MT Condensed" panose="020B0506020104020203" pitchFamily="34" charset="0"/>
                </a:endParaRPr>
              </a:p>
              <a:p>
                <a:endParaRPr lang="en-US" kern="1200" dirty="0">
                  <a:latin typeface="+mn-lt"/>
                  <a:ea typeface="+mn-ea"/>
                  <a:cs typeface="+mn-cs"/>
                </a:endParaRPr>
              </a:p>
              <a:p>
                <a:endParaRPr lang="en-US" kern="1200" dirty="0"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="" xmlns:a16="http://schemas.microsoft.com/office/drawing/2014/main" id="{598D9857-04AA-4F0E-BF42-8ADBCAB83F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18949" y="2106295"/>
                <a:ext cx="3932237" cy="4599305"/>
              </a:xfrm>
              <a:blipFill>
                <a:blip r:embed="rId3" cstate="print"/>
                <a:stretch>
                  <a:fillRect r="-48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="" xmlns:a16="http://schemas.microsoft.com/office/drawing/2014/main" id="{92D446AB-FD31-4678-8A19-781F0028A55A}"/>
              </a:ext>
            </a:extLst>
          </p:cNvPr>
          <p:cNvSpPr txBox="1">
            <a:spLocks/>
          </p:cNvSpPr>
          <p:nvPr/>
        </p:nvSpPr>
        <p:spPr>
          <a:xfrm rot="21228869">
            <a:off x="857652" y="725128"/>
            <a:ext cx="38332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kern="1200" dirty="0">
                <a:latin typeface="Bodoni MT Black" panose="02070A03080606020203" pitchFamily="18" charset="0"/>
              </a:rPr>
              <a:t>REPEATED SUBTRACTION</a:t>
            </a:r>
            <a:endParaRPr lang="en-US" sz="3700" b="1" kern="12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51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A90F7AEC-DA20-4DF0-BF89-3956BBB8C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51" y="1298448"/>
            <a:ext cx="4962259" cy="5559552"/>
          </a:xfr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992395E4-1F75-40B3-A496-6231EC2E9FB3}"/>
              </a:ext>
            </a:extLst>
          </p:cNvPr>
          <p:cNvSpPr txBox="1">
            <a:spLocks/>
          </p:cNvSpPr>
          <p:nvPr/>
        </p:nvSpPr>
        <p:spPr>
          <a:xfrm rot="21180000">
            <a:off x="90017" y="365284"/>
            <a:ext cx="4588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rgbClr val="EBEBEB"/>
                </a:solidFill>
                <a:latin typeface="Bodoni MT Black" panose="02070A03080606020203" pitchFamily="18" charset="0"/>
              </a:rPr>
              <a:t>WORKSHEET- 2</a:t>
            </a:r>
            <a:endParaRPr lang="en-IN" sz="2400" dirty="0">
              <a:latin typeface="Bodoni MT Black" panose="02070A03080606020203" pitchFamily="18" charset="0"/>
            </a:endParaRPr>
          </a:p>
        </p:txBody>
      </p:sp>
      <p:pic>
        <p:nvPicPr>
          <p:cNvPr id="11" name="Picture 10" descr="A picture containing person, young, girl, front&#10;&#10;Description automatically generated">
            <a:extLst>
              <a:ext uri="{FF2B5EF4-FFF2-40B4-BE49-F238E27FC236}">
                <a16:creationId xmlns="" xmlns:a16="http://schemas.microsoft.com/office/drawing/2014/main" id="{1F5497A0-3B20-40AF-BD1D-0DC273537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" y="1965522"/>
            <a:ext cx="3758883" cy="2507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841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heme1" id="{7AB6E60E-41DD-4C77-8972-B74D11E23243}" vid="{36ACD534-4EC9-4871-83FA-7597EB6E36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766</Words>
  <Application>Microsoft Office PowerPoint</Application>
  <PresentationFormat>Custom</PresentationFormat>
  <Paragraphs>142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Theme1</vt:lpstr>
      <vt:lpstr>CLASS - III</vt:lpstr>
      <vt:lpstr>INTRO.</vt:lpstr>
      <vt:lpstr>LEARNING OUTCOMES</vt:lpstr>
      <vt:lpstr>LEARNING OBJECTIVES</vt:lpstr>
      <vt:lpstr>SYMBOLS OF DIVISION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3rd STEP</vt:lpstr>
      <vt:lpstr>4th STEP</vt:lpstr>
      <vt:lpstr>FINAL STEP</vt:lpstr>
      <vt:lpstr>STRATEGIES OF DIVISION</vt:lpstr>
      <vt:lpstr>Strategy-1 Addition</vt:lpstr>
      <vt:lpstr>Strategy no. 2 Subtraction</vt:lpstr>
      <vt:lpstr>PROPERTIES OF DIVISION</vt:lpstr>
      <vt:lpstr>How to identify division words in word problems</vt:lpstr>
      <vt:lpstr>TRY THIS</vt:lpstr>
      <vt:lpstr>LET’S PLAY THIS </vt:lpstr>
      <vt:lpstr>USE OF DIVISION IN WORD PROBLEMS</vt:lpstr>
      <vt:lpstr>PRACTICE ON YOUR OWN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 A V INSTITUTIONS</dc:title>
  <dc:creator>ayusi pattnayak</dc:creator>
  <cp:lastModifiedBy>Ashutosh</cp:lastModifiedBy>
  <cp:revision>18</cp:revision>
  <dcterms:created xsi:type="dcterms:W3CDTF">2020-04-17T19:16:09Z</dcterms:created>
  <dcterms:modified xsi:type="dcterms:W3CDTF">2020-04-24T06:01:41Z</dcterms:modified>
</cp:coreProperties>
</file>